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6"/>
  </p:notesMasterIdLst>
  <p:handoutMasterIdLst>
    <p:handoutMasterId r:id="rId17"/>
  </p:handoutMasterIdLst>
  <p:sldIdLst>
    <p:sldId id="266" r:id="rId2"/>
    <p:sldId id="260" r:id="rId3"/>
    <p:sldId id="271" r:id="rId4"/>
    <p:sldId id="272" r:id="rId5"/>
    <p:sldId id="274" r:id="rId6"/>
    <p:sldId id="275" r:id="rId7"/>
    <p:sldId id="276" r:id="rId8"/>
    <p:sldId id="273" r:id="rId9"/>
    <p:sldId id="277" r:id="rId10"/>
    <p:sldId id="279" r:id="rId11"/>
    <p:sldId id="278" r:id="rId12"/>
    <p:sldId id="282" r:id="rId13"/>
    <p:sldId id="280" r:id="rId14"/>
    <p:sldId id="281" r:id="rId15"/>
  </p:sldIdLst>
  <p:sldSz cx="9144000" cy="6858000" type="screen4x3"/>
  <p:notesSz cx="9942513" cy="68103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FF7E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FF7E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FF7E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FF7E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FF7E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FF7E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FF7E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FF7E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FF7E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CDE"/>
    <a:srgbClr val="ABBABD"/>
    <a:srgbClr val="D0D8DA"/>
    <a:srgbClr val="A5B4B7"/>
    <a:srgbClr val="F8A662"/>
    <a:srgbClr val="E46C0A"/>
    <a:srgbClr val="FF7733"/>
    <a:srgbClr val="FFBC9B"/>
    <a:srgbClr val="FFAB81"/>
    <a:srgbClr val="FFA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2" autoAdjust="0"/>
    <p:restoredTop sz="94958" autoAdjust="0"/>
  </p:normalViewPr>
  <p:slideViewPr>
    <p:cSldViewPr>
      <p:cViewPr>
        <p:scale>
          <a:sx n="66" d="100"/>
          <a:sy n="66" d="100"/>
        </p:scale>
        <p:origin x="-1830" y="-186"/>
      </p:cViewPr>
      <p:guideLst>
        <p:guide orient="horz" pos="3929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500" y="-102"/>
      </p:cViewPr>
      <p:guideLst>
        <p:guide orient="horz" pos="2145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8316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>
              <a:buClrTx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1017" y="0"/>
            <a:ext cx="4309907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>
              <a:buClrTx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8426"/>
            <a:ext cx="4308316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>
              <a:buClrTx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1017" y="6468426"/>
            <a:ext cx="4309907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>
              <a:buClrTx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C6D615B-258C-4D4D-BB01-F22A5D7766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386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8316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>
              <a:buClrTx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017" y="0"/>
            <a:ext cx="4309907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>
              <a:buClrTx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0" y="511175"/>
            <a:ext cx="3403600" cy="2554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206" y="3235008"/>
            <a:ext cx="7952103" cy="306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8426"/>
            <a:ext cx="4308316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>
              <a:buClrTx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017" y="6468426"/>
            <a:ext cx="4309907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>
              <a:buClrTx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7676512-728C-4026-A52F-EBDCBDC55E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7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0598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76512-728C-4026-A52F-EBDCBDC55E84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61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76512-728C-4026-A52F-EBDCBDC55E84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76512-728C-4026-A52F-EBDCBDC55E84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76512-728C-4026-A52F-EBDCBDC55E84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4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Espace réservé du titre 1"/>
          <p:cNvSpPr>
            <a:spLocks noGrp="1"/>
          </p:cNvSpPr>
          <p:nvPr>
            <p:ph type="ctrTitle"/>
          </p:nvPr>
        </p:nvSpPr>
        <p:spPr>
          <a:xfrm>
            <a:off x="4211638" y="836613"/>
            <a:ext cx="4392612" cy="147002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400" b="1">
                <a:latin typeface="Century Gothic" pitchFamily="34" charset="0"/>
                <a:cs typeface="Arial" charset="0"/>
              </a:defRPr>
            </a:lvl1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53252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4211638" y="2565400"/>
            <a:ext cx="4392612" cy="1752600"/>
          </a:xfrm>
          <a:prstGeom prst="rect">
            <a:avLst/>
          </a:prstGeom>
        </p:spPr>
        <p:txBody>
          <a:bodyPr/>
          <a:lstStyle>
            <a:lvl1pPr marL="0" indent="0">
              <a:buFont typeface="Symbol" pitchFamily="18" charset="2"/>
              <a:buNone/>
              <a:defRPr sz="1800" smtClean="0">
                <a:latin typeface="Century Gothic" pitchFamily="34" charset="0"/>
                <a:cs typeface="Arial" charset="0"/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3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pPr algn="l">
              <a:defRPr/>
            </a:pPr>
            <a:fld id="{DCC5C0AD-BDEF-4E77-8F1A-45F23634D4C7}" type="datetime1">
              <a:rPr lang="fr-FR" smtClean="0"/>
              <a:pPr algn="l">
                <a:defRPr/>
              </a:pPr>
              <a:t>11/06/2013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ANEO – Tous droits réservés</a:t>
            </a:r>
            <a:endParaRPr lang="fr-FR" dirty="0"/>
          </a:p>
        </p:txBody>
      </p:sp>
      <p:pic>
        <p:nvPicPr>
          <p:cNvPr id="11" name="Picture 15" descr="pied de page"/>
          <p:cNvPicPr>
            <a:picLocks noChangeAspect="1" noChangeArrowheads="1"/>
          </p:cNvPicPr>
          <p:nvPr userDrawn="1"/>
        </p:nvPicPr>
        <p:blipFill rotWithShape="1">
          <a:blip r:embed="rId3"/>
          <a:srcRect l="81410" t="26194" r="3748" b="21023"/>
          <a:stretch/>
        </p:blipFill>
        <p:spPr bwMode="auto">
          <a:xfrm>
            <a:off x="7596336" y="6453336"/>
            <a:ext cx="1170856" cy="27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FR" sz="1200" kern="1200">
                <a:solidFill>
                  <a:schemeClr val="bg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814D094-87B0-46EB-94AF-490CB83A5F0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633600" y="6381328"/>
            <a:ext cx="814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00034" y="357166"/>
            <a:ext cx="8143932" cy="571504"/>
          </a:xfrm>
          <a:prstGeom prst="rect">
            <a:avLst/>
          </a:prstGeom>
        </p:spPr>
        <p:txBody>
          <a:bodyPr anchor="ctr"/>
          <a:lstStyle>
            <a:lvl1pPr>
              <a:defRPr sz="1800" b="1" baseline="0"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ajouter un message</a:t>
            </a:r>
            <a:br>
              <a:rPr lang="fr-FR" dirty="0" smtClean="0"/>
            </a:br>
            <a:r>
              <a:rPr lang="fr-FR" dirty="0" smtClean="0"/>
              <a:t>(2 lignes)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357298"/>
            <a:ext cx="8143932" cy="50006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Clr>
                <a:schemeClr val="tx2"/>
              </a:buClr>
              <a:defRPr sz="1600" b="0" baseline="0">
                <a:solidFill>
                  <a:srgbClr val="85999E"/>
                </a:solidFill>
                <a:latin typeface="Helvetica" pitchFamily="34" charset="0"/>
              </a:defRPr>
            </a:lvl1pPr>
            <a:lvl2pPr algn="l">
              <a:buClr>
                <a:schemeClr val="tx2"/>
              </a:buClr>
              <a:defRPr sz="1400" b="0">
                <a:latin typeface="Helvetica" pitchFamily="34" charset="0"/>
              </a:defRPr>
            </a:lvl2pPr>
            <a:lvl3pPr algn="l">
              <a:defRPr sz="1300" b="0">
                <a:latin typeface="Helvetica" pitchFamily="34" charset="0"/>
              </a:defRPr>
            </a:lvl3pPr>
            <a:lvl4pPr algn="l">
              <a:defRPr sz="1200" b="0">
                <a:latin typeface="Helvetica" pitchFamily="34" charset="0"/>
              </a:defRPr>
            </a:lvl4pPr>
            <a:lvl5pPr algn="l">
              <a:defRPr sz="1200" b="0">
                <a:latin typeface="Helvetica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E06F3-917F-43AA-86D3-53284D25C0FF}" type="datetime1">
              <a:rPr lang="fr-FR" smtClean="0"/>
              <a:pPr>
                <a:defRPr/>
              </a:pPr>
              <a:t>11/06/2013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ANEO – Tous droits réservés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6ED4-A9BD-4877-9158-46224C17D111}" type="slidenum">
              <a:rPr/>
              <a:pPr>
                <a:defRPr/>
              </a:pPr>
              <a:t>‹N°›</a:t>
            </a:fld>
            <a:endParaRPr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500034" y="0"/>
            <a:ext cx="8643967" cy="214290"/>
          </a:xfrm>
          <a:prstGeom prst="rect">
            <a:avLst/>
          </a:prstGeom>
        </p:spPr>
        <p:txBody>
          <a:bodyPr/>
          <a:lstStyle>
            <a:lvl1pPr algn="r"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Ghost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0062" y="1031206"/>
            <a:ext cx="8143904" cy="254654"/>
          </a:xfrm>
          <a:prstGeom prst="rect">
            <a:avLst/>
          </a:prstGeom>
        </p:spPr>
        <p:txBody>
          <a:bodyPr/>
          <a:lstStyle>
            <a:lvl1pPr>
              <a:buNone/>
              <a:defRPr sz="1100" cap="all" baseline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fr-FR" dirty="0" smtClean="0"/>
              <a:t>ILLUSTRATION</a:t>
            </a:r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00400" y="980728"/>
            <a:ext cx="814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0400" y="1357298"/>
            <a:ext cx="3922572" cy="50006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 b="0" baseline="0">
                <a:solidFill>
                  <a:srgbClr val="85999E"/>
                </a:solidFill>
                <a:latin typeface="Helvetica" pitchFamily="34" charset="0"/>
              </a:defRPr>
            </a:lvl1pPr>
            <a:lvl2pPr>
              <a:buClr>
                <a:schemeClr val="tx2"/>
              </a:buClr>
              <a:defRPr sz="1400" b="0">
                <a:latin typeface="Helvetica" pitchFamily="34" charset="0"/>
              </a:defRPr>
            </a:lvl2pPr>
            <a:lvl3pPr>
              <a:defRPr sz="1300" b="0">
                <a:latin typeface="Helvetica" pitchFamily="34" charset="0"/>
              </a:defRPr>
            </a:lvl3pPr>
            <a:lvl4pPr>
              <a:defRPr sz="1200" b="0">
                <a:latin typeface="Helvetica" pitchFamily="34" charset="0"/>
              </a:defRPr>
            </a:lvl4pPr>
            <a:lvl5pPr>
              <a:defRPr sz="1200" b="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2A3DD-5AF1-4423-B78E-4202A93FFE38}" type="datetime1">
              <a:rPr lang="fr-FR" smtClean="0"/>
              <a:pPr>
                <a:defRPr/>
              </a:pPr>
              <a:t>11/06/2013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ANEO – Tous droits réservés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C0472-EA11-49CB-9EB0-CE7A6D8F6F91}" type="slidenum">
              <a:rPr/>
              <a:pPr>
                <a:defRPr/>
              </a:pPr>
              <a:t>‹N°›</a:t>
            </a:fld>
            <a:endParaRPr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714876" y="1357298"/>
            <a:ext cx="3928724" cy="50006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 b="0" baseline="0">
                <a:solidFill>
                  <a:srgbClr val="85999E"/>
                </a:solidFill>
                <a:latin typeface="Helvetica" pitchFamily="34" charset="0"/>
              </a:defRPr>
            </a:lvl1pPr>
            <a:lvl2pPr>
              <a:buClr>
                <a:schemeClr val="tx2"/>
              </a:buClr>
              <a:defRPr sz="1400" b="0">
                <a:latin typeface="Helvetica" pitchFamily="34" charset="0"/>
              </a:defRPr>
            </a:lvl2pPr>
            <a:lvl3pPr>
              <a:defRPr sz="1300" b="0">
                <a:latin typeface="Helvetica" pitchFamily="34" charset="0"/>
              </a:defRPr>
            </a:lvl3pPr>
            <a:lvl4pPr>
              <a:defRPr sz="1200" b="0">
                <a:latin typeface="Helvetica" pitchFamily="34" charset="0"/>
              </a:defRPr>
            </a:lvl4pPr>
            <a:lvl5pPr>
              <a:defRPr sz="1200" b="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500034" y="357166"/>
            <a:ext cx="8143932" cy="571504"/>
          </a:xfrm>
          <a:prstGeom prst="rect">
            <a:avLst/>
          </a:prstGeom>
        </p:spPr>
        <p:txBody>
          <a:bodyPr anchor="ctr"/>
          <a:lstStyle>
            <a:lvl1pPr>
              <a:defRPr sz="1800" b="1" baseline="0"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ajouter un message valeur</a:t>
            </a:r>
            <a:br>
              <a:rPr lang="fr-FR" dirty="0" smtClean="0"/>
            </a:br>
            <a:r>
              <a:rPr lang="fr-FR" dirty="0" smtClean="0"/>
              <a:t>(2 lignes)</a:t>
            </a:r>
            <a:endParaRPr lang="fr-FR" dirty="0"/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500034" y="0"/>
            <a:ext cx="8643967" cy="214290"/>
          </a:xfrm>
          <a:prstGeom prst="rect">
            <a:avLst/>
          </a:prstGeom>
        </p:spPr>
        <p:txBody>
          <a:bodyPr/>
          <a:lstStyle>
            <a:lvl1pPr algn="r">
              <a:buNone/>
              <a:defRPr sz="1000" b="1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fr-FR" dirty="0" err="1" smtClean="0"/>
              <a:t>Ghost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0062" y="1031206"/>
            <a:ext cx="8143904" cy="254654"/>
          </a:xfrm>
          <a:prstGeom prst="rect">
            <a:avLst/>
          </a:prstGeom>
        </p:spPr>
        <p:txBody>
          <a:bodyPr/>
          <a:lstStyle>
            <a:lvl1pPr>
              <a:buNone/>
              <a:defRPr sz="1100" cap="all" baseline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fr-FR" dirty="0" smtClean="0"/>
              <a:t>ILLUSTRATION</a:t>
            </a: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500400" y="980728"/>
            <a:ext cx="814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E06F3-917F-43AA-86D3-53284D25C0FF}" type="datetime1">
              <a:rPr lang="fr-FR" smtClean="0"/>
              <a:pPr>
                <a:defRPr/>
              </a:pPr>
              <a:t>11/06/2013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ANEO – Tous droits réservés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6ED4-A9BD-4877-9158-46224C17D111}" type="slidenum">
              <a:rPr/>
              <a:pPr>
                <a:defRPr/>
              </a:pPr>
              <a:t>‹N°›</a:t>
            </a:fld>
            <a:endParaRPr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00400" y="980728"/>
            <a:ext cx="814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44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3A858-AAC7-41A8-A18B-C827DB388DAE}" type="datetime1">
              <a:rPr lang="fr-FR" smtClean="0"/>
              <a:pPr>
                <a:defRPr/>
              </a:pPr>
              <a:t>11/06/2013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ANEO – Tous droits réservés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CAB6-273E-49FC-A242-BD5265D0B4C4}" type="slidenum">
              <a:rPr/>
              <a:pPr>
                <a:defRPr/>
              </a:pPr>
              <a:t>‹N°›</a:t>
            </a:fld>
            <a:endParaRPr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500034" y="0"/>
            <a:ext cx="8643967" cy="214290"/>
          </a:xfrm>
          <a:prstGeom prst="rect">
            <a:avLst/>
          </a:prstGeom>
        </p:spPr>
        <p:txBody>
          <a:bodyPr/>
          <a:lstStyle>
            <a:lvl1pPr algn="r">
              <a:buNone/>
              <a:defRPr sz="1000" b="1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fr-FR" dirty="0" err="1" smtClean="0"/>
              <a:t>Ghost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8229600" cy="504056"/>
          </a:xfrm>
          <a:prstGeom prst="rect">
            <a:avLst/>
          </a:prstGeom>
        </p:spPr>
        <p:txBody>
          <a:bodyPr/>
          <a:lstStyle>
            <a:lvl1pPr>
              <a:defRPr b="1" baseline="0">
                <a:latin typeface="+mj-lt"/>
              </a:defRPr>
            </a:lvl1pPr>
          </a:lstStyle>
          <a:p>
            <a:r>
              <a:rPr lang="fr-FR" dirty="0" smtClean="0"/>
              <a:t>Titre de partie</a:t>
            </a: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500400" y="1484784"/>
            <a:ext cx="814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3A858-AAC7-41A8-A18B-C827DB388DAE}" type="datetime1">
              <a:rPr lang="fr-FR" smtClean="0"/>
              <a:pPr>
                <a:defRPr/>
              </a:pPr>
              <a:t>10/06/2013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ANEO – Tous droits réservés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CAB6-273E-49FC-A242-BD5265D0B4C4}" type="slidenum">
              <a:rPr/>
              <a:pPr>
                <a:defRPr/>
              </a:pPr>
              <a:t>‹N°›</a:t>
            </a:fld>
            <a:endParaRPr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500034" y="357166"/>
            <a:ext cx="8143932" cy="571504"/>
          </a:xfrm>
          <a:prstGeom prst="rect">
            <a:avLst/>
          </a:prstGeom>
        </p:spPr>
        <p:txBody>
          <a:bodyPr anchor="ctr"/>
          <a:lstStyle>
            <a:lvl1pPr>
              <a:defRPr sz="1800" b="0" baseline="0"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ajouter un message</a:t>
            </a:r>
            <a:br>
              <a:rPr lang="fr-FR" dirty="0" smtClean="0"/>
            </a:br>
            <a:r>
              <a:rPr lang="fr-FR" dirty="0" smtClean="0"/>
              <a:t>(2 lignes)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500034" y="0"/>
            <a:ext cx="8643967" cy="214290"/>
          </a:xfrm>
          <a:prstGeom prst="rect">
            <a:avLst/>
          </a:prstGeom>
        </p:spPr>
        <p:txBody>
          <a:bodyPr/>
          <a:lstStyle>
            <a:lvl1pPr algn="r"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Ghost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0062" y="1031206"/>
            <a:ext cx="8143904" cy="254654"/>
          </a:xfrm>
          <a:prstGeom prst="rect">
            <a:avLst/>
          </a:prstGeom>
        </p:spPr>
        <p:txBody>
          <a:bodyPr/>
          <a:lstStyle>
            <a:lvl1pPr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ILLUSTRATION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16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3A858-AAC7-41A8-A18B-C827DB388DAE}" type="datetime1">
              <a:rPr lang="fr-FR" smtClean="0"/>
              <a:pPr>
                <a:defRPr/>
              </a:pPr>
              <a:t>10/06/2013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ANEO – Tous droits réservés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CAB6-273E-49FC-A242-BD5265D0B4C4}" type="slidenum">
              <a:rPr/>
              <a:pPr>
                <a:defRPr/>
              </a:pPr>
              <a:t>‹N°›</a:t>
            </a:fld>
            <a:endParaRPr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500034" y="357166"/>
            <a:ext cx="8143932" cy="571504"/>
          </a:xfrm>
          <a:prstGeom prst="rect">
            <a:avLst/>
          </a:prstGeom>
        </p:spPr>
        <p:txBody>
          <a:bodyPr anchor="ctr"/>
          <a:lstStyle>
            <a:lvl1pPr>
              <a:defRPr sz="1800" b="0" baseline="0"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ajouter un message</a:t>
            </a:r>
            <a:br>
              <a:rPr lang="fr-FR" dirty="0" smtClean="0"/>
            </a:br>
            <a:r>
              <a:rPr lang="fr-FR" dirty="0" smtClean="0"/>
              <a:t>(2 lignes)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500034" y="0"/>
            <a:ext cx="8643967" cy="214290"/>
          </a:xfrm>
          <a:prstGeom prst="rect">
            <a:avLst/>
          </a:prstGeom>
        </p:spPr>
        <p:txBody>
          <a:bodyPr/>
          <a:lstStyle>
            <a:lvl1pPr algn="r"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Ghost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0062" y="1031206"/>
            <a:ext cx="8143904" cy="254654"/>
          </a:xfrm>
          <a:prstGeom prst="rect">
            <a:avLst/>
          </a:prstGeom>
        </p:spPr>
        <p:txBody>
          <a:bodyPr/>
          <a:lstStyle>
            <a:lvl1pPr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ILLUSTRATION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16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3A858-AAC7-41A8-A18B-C827DB388DAE}" type="datetime1">
              <a:rPr lang="fr-FR" smtClean="0"/>
              <a:pPr>
                <a:defRPr/>
              </a:pPr>
              <a:t>10/06/2013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ANEO – Tous droits réservés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CAB6-273E-49FC-A242-BD5265D0B4C4}" type="slidenum">
              <a:rPr/>
              <a:pPr>
                <a:defRPr/>
              </a:pPr>
              <a:t>‹N°›</a:t>
            </a:fld>
            <a:endParaRPr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500034" y="357166"/>
            <a:ext cx="8143932" cy="571504"/>
          </a:xfrm>
          <a:prstGeom prst="rect">
            <a:avLst/>
          </a:prstGeom>
        </p:spPr>
        <p:txBody>
          <a:bodyPr anchor="ctr"/>
          <a:lstStyle>
            <a:lvl1pPr>
              <a:defRPr sz="1800" b="0" baseline="0"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ajouter un message</a:t>
            </a:r>
            <a:br>
              <a:rPr lang="fr-FR" dirty="0" smtClean="0"/>
            </a:br>
            <a:r>
              <a:rPr lang="fr-FR" dirty="0" smtClean="0"/>
              <a:t>(2 lignes)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500034" y="0"/>
            <a:ext cx="8643967" cy="214290"/>
          </a:xfrm>
          <a:prstGeom prst="rect">
            <a:avLst/>
          </a:prstGeom>
        </p:spPr>
        <p:txBody>
          <a:bodyPr/>
          <a:lstStyle>
            <a:lvl1pPr algn="r"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Ghost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0062" y="1031206"/>
            <a:ext cx="8143904" cy="254654"/>
          </a:xfrm>
          <a:prstGeom prst="rect">
            <a:avLst/>
          </a:prstGeom>
        </p:spPr>
        <p:txBody>
          <a:bodyPr/>
          <a:lstStyle>
            <a:lvl1pPr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ILLUSTRATION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16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ied de page"/>
          <p:cNvPicPr>
            <a:picLocks noChangeAspect="1" noChangeArrowheads="1"/>
          </p:cNvPicPr>
          <p:nvPr/>
        </p:nvPicPr>
        <p:blipFill rotWithShape="1">
          <a:blip r:embed="rId10"/>
          <a:srcRect l="81410" t="26194" r="3748" b="21023"/>
          <a:stretch/>
        </p:blipFill>
        <p:spPr bwMode="auto">
          <a:xfrm>
            <a:off x="7596336" y="6453336"/>
            <a:ext cx="1170856" cy="27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35000" y="6480000"/>
            <a:ext cx="1247775" cy="216000"/>
          </a:xfrm>
          <a:prstGeom prst="round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3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2C63DF-47FE-4EC2-80C8-B512EB1312A2}" type="datetime1">
              <a:rPr lang="fr-FR" smtClean="0"/>
              <a:pPr>
                <a:defRPr/>
              </a:pPr>
              <a:t>11/06/2013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08175" y="6480000"/>
            <a:ext cx="5400675" cy="215900"/>
          </a:xfrm>
          <a:prstGeom prst="roundRect">
            <a:avLst/>
          </a:prstGeom>
          <a:ln w="3175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accent3"/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 smtClean="0"/>
              <a:t>© ANEO – Tous droits réservés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86287" y="6435329"/>
            <a:ext cx="290513" cy="2905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FR" sz="1050" kern="1200">
                <a:solidFill>
                  <a:schemeClr val="bg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F2BB66D-DAC3-4D46-ACAC-177EF5C1921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32" name="Picture 13" descr="deco gauch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587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4" descr="deco droit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013825" y="3943350"/>
            <a:ext cx="1301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>
            <a:off x="633600" y="6381328"/>
            <a:ext cx="814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68" r:id="rId3"/>
    <p:sldLayoutId id="2147483774" r:id="rId4"/>
    <p:sldLayoutId id="2147483769" r:id="rId5"/>
    <p:sldLayoutId id="2147483775" r:id="rId6"/>
    <p:sldLayoutId id="2147483776" r:id="rId7"/>
    <p:sldLayoutId id="2147483777" r:id="rId8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fr-FR" sz="2000" kern="1200" dirty="0">
          <a:solidFill>
            <a:schemeClr val="tx1"/>
          </a:solidFill>
          <a:latin typeface="Arial Black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  <a:cs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rgbClr val="FF5700"/>
        </a:buClr>
        <a:buFont typeface="Symbol" pitchFamily="18" charset="2"/>
        <a:buChar char="·"/>
        <a:defRPr sz="1700" b="1" kern="1200" baseline="0">
          <a:solidFill>
            <a:srgbClr val="85999E"/>
          </a:solidFill>
          <a:latin typeface="Arial" charset="0"/>
          <a:ea typeface="+mn-ea"/>
          <a:cs typeface="Arial" pitchFamily="34" charset="0"/>
        </a:defRPr>
      </a:lvl1pPr>
      <a:lvl2pPr marL="541338" indent="-179388" algn="l" rtl="0" eaLnBrk="1" fontAlgn="base" hangingPunct="1">
        <a:spcBef>
          <a:spcPct val="20000"/>
        </a:spcBef>
        <a:spcAft>
          <a:spcPct val="0"/>
        </a:spcAft>
        <a:buClr>
          <a:srgbClr val="FF5700"/>
        </a:buClr>
        <a:buFont typeface="Symbol" pitchFamily="18" charset="2"/>
        <a:buChar char="·"/>
        <a:defRPr sz="15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1700" indent="-180975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·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57313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Arial" charset="0"/>
        <a:buChar char="–"/>
        <a:defRPr sz="1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653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Arial" charset="0"/>
        <a:buChar char="»"/>
        <a:defRPr sz="1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/>
          </p:cNvSpPr>
          <p:nvPr>
            <p:ph type="ctrTitle"/>
          </p:nvPr>
        </p:nvSpPr>
        <p:spPr>
          <a:xfrm>
            <a:off x="4139952" y="878855"/>
            <a:ext cx="4788024" cy="1470025"/>
          </a:xfrm>
        </p:spPr>
        <p:txBody>
          <a:bodyPr/>
          <a:lstStyle/>
          <a:p>
            <a:r>
              <a:rPr lang="fr-FR" dirty="0" smtClean="0"/>
              <a:t>Ville numérique, ville intelligente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4118-5D27-4068-917C-C7DAB5842443}" type="datetime1">
              <a:rPr lang="fr-FR" smtClean="0"/>
              <a:pPr/>
              <a:t>13/06/2013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© ANEO – Tous droits réservés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ED4-A9BD-4877-9158-46224C17D111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9" name="Rectangle 5"/>
          <p:cNvSpPr>
            <a:spLocks noGrp="1"/>
          </p:cNvSpPr>
          <p:nvPr>
            <p:ph type="subTitle" idx="1"/>
          </p:nvPr>
        </p:nvSpPr>
        <p:spPr bwMode="auto">
          <a:xfrm>
            <a:off x="4139630" y="2797802"/>
            <a:ext cx="4752850" cy="2863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Laurent POTEL</a:t>
            </a:r>
          </a:p>
          <a:p>
            <a:r>
              <a:rPr lang="fr-FR" dirty="0" smtClean="0"/>
              <a:t>Date </a:t>
            </a:r>
            <a:r>
              <a:rPr lang="fr-FR" dirty="0"/>
              <a:t>: </a:t>
            </a:r>
            <a:r>
              <a:rPr lang="fr-FR" dirty="0" smtClean="0"/>
              <a:t>13/06/2013</a:t>
            </a:r>
            <a:endParaRPr lang="fr-FR" dirty="0"/>
          </a:p>
        </p:txBody>
      </p:sp>
      <p:pic>
        <p:nvPicPr>
          <p:cNvPr id="1026" name="Picture 2" descr="http://www.nogent-citoyen.com/wp-content/uploads/2009/05/logo-centre-ville-en-mouv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287655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Réseaux Sociaux au cœur de l’évolution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base d’une communauté, c’est le lien social.</a:t>
            </a:r>
          </a:p>
          <a:p>
            <a:endParaRPr lang="fr-FR" dirty="0"/>
          </a:p>
          <a:p>
            <a:r>
              <a:rPr lang="fr-FR" dirty="0" smtClean="0"/>
              <a:t>Les réseaux sociaux permettent de recréer du lien social</a:t>
            </a:r>
          </a:p>
          <a:p>
            <a:pPr lvl="1"/>
            <a:r>
              <a:rPr lang="fr-FR" dirty="0" smtClean="0"/>
              <a:t>Réseaux sociaux généralistes (Facebook, </a:t>
            </a:r>
            <a:r>
              <a:rPr lang="fr-FR" dirty="0" err="1" smtClean="0"/>
              <a:t>Twitter</a:t>
            </a:r>
            <a:r>
              <a:rPr lang="fr-FR" dirty="0" smtClean="0"/>
              <a:t>, …)</a:t>
            </a:r>
          </a:p>
          <a:p>
            <a:pPr lvl="1"/>
            <a:r>
              <a:rPr lang="fr-FR" dirty="0" smtClean="0"/>
              <a:t>Réseaux sociaux affinitaires (Photos, Musique, </a:t>
            </a:r>
          </a:p>
          <a:p>
            <a:pPr lvl="1"/>
            <a:r>
              <a:rPr lang="fr-FR" dirty="0" smtClean="0"/>
              <a:t>Réseaux sociaux professionnels (</a:t>
            </a:r>
            <a:r>
              <a:rPr lang="fr-FR" dirty="0" err="1" smtClean="0"/>
              <a:t>Viadeo</a:t>
            </a:r>
            <a:r>
              <a:rPr lang="fr-FR" dirty="0" smtClean="0"/>
              <a:t>, </a:t>
            </a:r>
            <a:r>
              <a:rPr lang="fr-FR" dirty="0" err="1" smtClean="0"/>
              <a:t>LinkedIn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Réseaux sociaux de proximité et d’utilité publique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FE06F3-917F-43AA-86D3-53284D25C0FF}" type="datetime1">
              <a:rPr lang="fr-FR" smtClean="0"/>
              <a:pPr>
                <a:defRPr/>
              </a:pPr>
              <a:t>13/06/2013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ANEO – Tous droits réservés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66ED4-A9BD-4877-9158-46224C17D111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3851920" y="3545845"/>
            <a:ext cx="4525707" cy="2534377"/>
            <a:chOff x="-396552" y="3068960"/>
            <a:chExt cx="5578971" cy="31242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068960"/>
              <a:ext cx="4714875" cy="312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6552" y="4797152"/>
              <a:ext cx="1228725" cy="1200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5877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L’ubiquité des réseaux et les Applications mobiles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Avoir accès au monde virtuel et sa kyrielle d’application partout, tout le temps.</a:t>
            </a:r>
          </a:p>
          <a:p>
            <a:endParaRPr lang="fr-FR" dirty="0"/>
          </a:p>
          <a:p>
            <a:r>
              <a:rPr lang="fr-FR" dirty="0" smtClean="0"/>
              <a:t>De l’utilité la plus simple (choisir sa rame de métro)</a:t>
            </a:r>
          </a:p>
          <a:p>
            <a:endParaRPr lang="fr-FR" dirty="0"/>
          </a:p>
          <a:p>
            <a:r>
              <a:rPr lang="fr-FR" dirty="0" smtClean="0"/>
              <a:t>A la simplification de la vie quotidienne (Google </a:t>
            </a:r>
            <a:r>
              <a:rPr lang="fr-FR" dirty="0" err="1" smtClean="0"/>
              <a:t>Now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FE06F3-917F-43AA-86D3-53284D25C0FF}" type="datetime1">
              <a:rPr lang="fr-FR" smtClean="0"/>
              <a:pPr>
                <a:defRPr/>
              </a:pPr>
              <a:t>13/06/2013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ANEO – Tous droits réservés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66ED4-A9BD-4877-9158-46224C17D111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82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Assistance aux personnes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Médical (Personnes </a:t>
            </a:r>
            <a:r>
              <a:rPr lang="fr-FR" dirty="0" err="1" smtClean="0"/>
              <a:t>agées</a:t>
            </a:r>
            <a:r>
              <a:rPr lang="fr-FR" dirty="0" smtClean="0"/>
              <a:t>, Dépendantes, Accidents)</a:t>
            </a:r>
          </a:p>
          <a:p>
            <a:endParaRPr lang="fr-FR" dirty="0"/>
          </a:p>
          <a:p>
            <a:r>
              <a:rPr lang="fr-FR" dirty="0" smtClean="0"/>
              <a:t>Personnes en situation de handicap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FE06F3-917F-43AA-86D3-53284D25C0FF}" type="datetime1">
              <a:rPr lang="fr-FR" smtClean="0"/>
              <a:pPr>
                <a:defRPr/>
              </a:pPr>
              <a:t>13/06/2013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ANEO – Tous droits réservés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66ED4-A9BD-4877-9158-46224C17D111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007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Economie d’énergie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Développement du co-voiturage</a:t>
            </a:r>
          </a:p>
          <a:p>
            <a:endParaRPr lang="fr-FR" dirty="0"/>
          </a:p>
          <a:p>
            <a:r>
              <a:rPr lang="fr-FR" dirty="0" smtClean="0"/>
              <a:t>Développement des trajets malins</a:t>
            </a:r>
          </a:p>
          <a:p>
            <a:endParaRPr lang="fr-FR" dirty="0"/>
          </a:p>
          <a:p>
            <a:r>
              <a:rPr lang="fr-FR" dirty="0" smtClean="0"/>
              <a:t>Meilleure répartition des flux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FE06F3-917F-43AA-86D3-53284D25C0FF}" type="datetime1">
              <a:rPr lang="fr-FR" smtClean="0"/>
              <a:pPr>
                <a:defRPr/>
              </a:pPr>
              <a:t>13/06/2013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ANEO – Tous droits réservés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66ED4-A9BD-4877-9158-46224C17D111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877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Réalité augmentée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FE06F3-917F-43AA-86D3-53284D25C0FF}" type="datetime1">
              <a:rPr lang="fr-FR" smtClean="0"/>
              <a:pPr>
                <a:defRPr/>
              </a:pPr>
              <a:t>13/06/2013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ANEO – Tous droits réservés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66ED4-A9BD-4877-9158-46224C17D111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3416082" cy="297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5091298" cy="314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Permettre la convergence visuelle entre le virtuel et le réel</a:t>
            </a:r>
          </a:p>
          <a:p>
            <a:endParaRPr lang="fr-FR" dirty="0"/>
          </a:p>
          <a:p>
            <a:r>
              <a:rPr lang="fr-FR" dirty="0" smtClean="0"/>
              <a:t>D’un point de vue technique : 3 étapes (</a:t>
            </a:r>
            <a:r>
              <a:rPr lang="fr-FR" dirty="0" err="1" smtClean="0"/>
              <a:t>Tracking</a:t>
            </a:r>
            <a:r>
              <a:rPr lang="fr-FR" dirty="0" smtClean="0"/>
              <a:t>, Recalage et Interaction)</a:t>
            </a:r>
          </a:p>
          <a:p>
            <a:endParaRPr lang="fr-FR" dirty="0"/>
          </a:p>
          <a:p>
            <a:r>
              <a:rPr lang="fr-FR" dirty="0" smtClean="0"/>
              <a:t>Prendre des photos, s’orienter, découvrir la ville.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587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</a:t>
            </a:r>
            <a:r>
              <a:rPr lang="fr-FR" dirty="0"/>
              <a:t>el</a:t>
            </a:r>
            <a:r>
              <a:rPr lang="fr-FR" dirty="0" smtClean="0"/>
              <a:t>les technologies, nouveaux enjeux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Notre société et les comportements des consommateurs opèrent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une mutation profonde dont les changements sont perceptibles par tous.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Ces changements sont de véritables révolutions sur le plan 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FF0000"/>
                </a:solidFill>
              </a:rPr>
              <a:t>Politique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FF0000"/>
                </a:solidFill>
              </a:rPr>
              <a:t>Sociologique</a:t>
            </a:r>
            <a:endParaRPr lang="fr-FR" sz="1600" dirty="0">
              <a:solidFill>
                <a:srgbClr val="FF000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dirty="0">
                <a:solidFill>
                  <a:srgbClr val="FF0000"/>
                </a:solidFill>
              </a:rPr>
              <a:t>Technologique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FF0000"/>
                </a:solidFill>
              </a:rPr>
              <a:t>Economique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fr-FR" sz="1600" dirty="0">
              <a:solidFill>
                <a:srgbClr val="FF0000"/>
              </a:solidFill>
            </a:endParaRPr>
          </a:p>
          <a:p>
            <a:pPr marL="441325" indent="-342900">
              <a:buFont typeface="Arial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D’où viennent ces changements ?</a:t>
            </a:r>
            <a:endParaRPr lang="fr-FR" sz="1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tx1"/>
              </a:solidFill>
            </a:endParaRPr>
          </a:p>
          <a:p>
            <a:endParaRPr lang="fr-FR" sz="2000" dirty="0">
              <a:solidFill>
                <a:schemeClr val="tx1"/>
              </a:solidFill>
            </a:endParaRPr>
          </a:p>
          <a:p>
            <a:endParaRPr lang="fr-FR" sz="2000" dirty="0">
              <a:solidFill>
                <a:schemeClr val="tx1"/>
              </a:solidFill>
            </a:endParaRPr>
          </a:p>
          <a:p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FE06F3-917F-43AA-86D3-53284D25C0FF}" type="datetime1">
              <a:rPr lang="fr-FR" smtClean="0"/>
              <a:pPr>
                <a:defRPr/>
              </a:pPr>
              <a:t>13/06/2013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ANEO – Tous droits réservés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66ED4-A9BD-4877-9158-46224C17D111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Century Gothic" pitchFamily="34" charset="0"/>
              </a:rPr>
              <a:t>Situation</a:t>
            </a:r>
          </a:p>
          <a:p>
            <a:endParaRPr lang="fr-FR" dirty="0"/>
          </a:p>
        </p:txBody>
      </p:sp>
      <p:sp>
        <p:nvSpPr>
          <p:cNvPr id="11" name="Espace réservé du contenu 7"/>
          <p:cNvSpPr txBox="1">
            <a:spLocks/>
          </p:cNvSpPr>
          <p:nvPr/>
        </p:nvSpPr>
        <p:spPr>
          <a:xfrm>
            <a:off x="460516" y="3036853"/>
            <a:ext cx="8143932" cy="5000659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600" b="0" kern="1200" baseline="0">
                <a:solidFill>
                  <a:srgbClr val="85999E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133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 b="0" kern="1200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2pPr>
            <a:lvl3pPr marL="901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·"/>
              <a:defRPr sz="1300" b="0" kern="1200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3pPr>
            <a:lvl4pPr marL="13573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–"/>
              <a:defRPr sz="1200" b="0" kern="1200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4pPr>
            <a:lvl5pPr marL="1765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»"/>
              <a:defRPr sz="1200" b="0" kern="1200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6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bases sociologiques </a:t>
            </a:r>
            <a:r>
              <a:rPr lang="fr-FR" dirty="0" smtClean="0"/>
              <a:t>à l’observation du consommateur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537F39-C044-4D35-B17B-39FA8E4F7499}" type="datetime1">
              <a:rPr lang="fr-FR" smtClean="0"/>
              <a:pPr>
                <a:defRPr/>
              </a:pPr>
              <a:t>13/06/2013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ANEO – Tous droits réservés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66ED4-A9BD-4877-9158-46224C17D111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83568" y="5846340"/>
            <a:ext cx="8027739" cy="534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900" b="0" dirty="0">
                <a:latin typeface="+mj-lt"/>
              </a:rPr>
              <a:t>Weber, Max. </a:t>
            </a:r>
            <a:r>
              <a:rPr lang="fr-FR" sz="900" b="0" i="1" dirty="0">
                <a:latin typeface="+mj-lt"/>
              </a:rPr>
              <a:t>Sociologie des religions</a:t>
            </a:r>
            <a:r>
              <a:rPr lang="fr-FR" sz="900" b="0" dirty="0">
                <a:latin typeface="+mj-lt"/>
              </a:rPr>
              <a:t>, 2ème éd. Gallimard, 2006. p.110</a:t>
            </a:r>
          </a:p>
          <a:p>
            <a:pPr>
              <a:buClrTx/>
              <a:buFontTx/>
              <a:buNone/>
            </a:pPr>
            <a:r>
              <a:rPr lang="fr-FR" sz="900" b="0" dirty="0" err="1">
                <a:latin typeface="+mj-lt"/>
              </a:rPr>
              <a:t>Firat</a:t>
            </a:r>
            <a:r>
              <a:rPr lang="fr-FR" sz="900" b="0" dirty="0">
                <a:latin typeface="+mj-lt"/>
              </a:rPr>
              <a:t>, A.F et </a:t>
            </a:r>
            <a:r>
              <a:rPr lang="fr-FR" sz="900" b="0" dirty="0" err="1">
                <a:latin typeface="+mj-lt"/>
              </a:rPr>
              <a:t>Venkatesh</a:t>
            </a:r>
            <a:r>
              <a:rPr lang="fr-FR" sz="900" b="0" dirty="0">
                <a:latin typeface="+mj-lt"/>
              </a:rPr>
              <a:t>, A. </a:t>
            </a:r>
            <a:r>
              <a:rPr lang="fr-FR" sz="900" b="0" i="1" dirty="0" err="1">
                <a:latin typeface="+mj-lt"/>
              </a:rPr>
              <a:t>Postmodernity</a:t>
            </a:r>
            <a:r>
              <a:rPr lang="fr-FR" sz="900" b="0" i="1" dirty="0">
                <a:latin typeface="+mj-lt"/>
              </a:rPr>
              <a:t> : The Age of Marketing</a:t>
            </a:r>
            <a:r>
              <a:rPr lang="fr-FR" sz="900" b="0" dirty="0">
                <a:latin typeface="+mj-lt"/>
              </a:rPr>
              <a:t>. International Journal of </a:t>
            </a:r>
            <a:r>
              <a:rPr lang="fr-FR" sz="900" b="0" dirty="0" err="1">
                <a:latin typeface="+mj-lt"/>
              </a:rPr>
              <a:t>Research</a:t>
            </a:r>
            <a:r>
              <a:rPr lang="fr-FR" sz="900" b="0" dirty="0">
                <a:latin typeface="+mj-lt"/>
              </a:rPr>
              <a:t> in Marketing, 1993, Volume 10, pp 227-249.</a:t>
            </a:r>
          </a:p>
          <a:p>
            <a:pPr>
              <a:buClrTx/>
              <a:buFontTx/>
              <a:buNone/>
            </a:pPr>
            <a:r>
              <a:rPr lang="fr-FR" sz="900" b="0" dirty="0">
                <a:latin typeface="+mj-lt"/>
              </a:rPr>
              <a:t>© Franck </a:t>
            </a:r>
            <a:r>
              <a:rPr lang="fr-FR" sz="900" b="0" dirty="0" err="1">
                <a:latin typeface="+mj-lt"/>
              </a:rPr>
              <a:t>Thomasse</a:t>
            </a:r>
            <a:r>
              <a:rPr lang="fr-FR" sz="900" b="0" dirty="0">
                <a:latin typeface="+mj-lt"/>
              </a:rPr>
              <a:t> - Fotolia.com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65"/>
          <a:stretch/>
        </p:blipFill>
        <p:spPr bwMode="auto">
          <a:xfrm>
            <a:off x="5976416" y="987648"/>
            <a:ext cx="3073455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755576" y="1700808"/>
            <a:ext cx="6192687" cy="3180383"/>
          </a:xfrm>
          <a:prstGeom prst="roundRect">
            <a:avLst>
              <a:gd name="adj" fmla="val 15852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  <a:t>Le développement de l’industrie et du commerce a créé dans </a:t>
            </a:r>
            <a:b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</a:br>
            <a: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  <a:t>les pays occidentaux une véritable quête de l’individualisme.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500" dirty="0">
              <a:solidFill>
                <a:srgbClr val="FFFFFF"/>
              </a:solidFill>
              <a:latin typeface="+mj-lt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  <a:t>L’homme ne croit plus en une force supérieure, mais dans les </a:t>
            </a:r>
            <a:b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</a:br>
            <a: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  <a:t>techniques de prévision.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500" dirty="0">
              <a:solidFill>
                <a:srgbClr val="FFFFFF"/>
              </a:solidFill>
              <a:latin typeface="+mj-lt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  <a:t>C’est le processus de rationalisation des activités sociales que </a:t>
            </a:r>
            <a:b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</a:br>
            <a: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  <a:t>Max Weber décrit comme le désenchantement du monde.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500" dirty="0">
              <a:solidFill>
                <a:srgbClr val="FFFFFF"/>
              </a:solidFill>
              <a:latin typeface="+mj-lt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  <a:t>Le consommateur recherche le moins de contraintes et </a:t>
            </a:r>
            <a:b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</a:br>
            <a: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  <a:t>le plus de choix possible dans son acte de consommation.</a:t>
            </a:r>
          </a:p>
        </p:txBody>
      </p:sp>
    </p:spTree>
    <p:extLst>
      <p:ext uri="{BB962C8B-B14F-4D97-AF65-F5344CB8AC3E}">
        <p14:creationId xmlns:p14="http://schemas.microsoft.com/office/powerpoint/2010/main" val="3507763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bases sociologiques à l’observation du consommateur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537F39-C044-4D35-B17B-39FA8E4F7499}" type="datetime1">
              <a:rPr lang="fr-FR" smtClean="0"/>
              <a:pPr>
                <a:defRPr/>
              </a:pPr>
              <a:t>13/06/2013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ANEO – Tous droits réservés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66ED4-A9BD-4877-9158-46224C17D111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6091"/>
          <a:stretch/>
        </p:blipFill>
        <p:spPr bwMode="auto">
          <a:xfrm>
            <a:off x="5976416" y="977887"/>
            <a:ext cx="3060008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84088" y="5774332"/>
            <a:ext cx="8280400" cy="534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sz="900" b="0" dirty="0" err="1">
                <a:latin typeface="+mj-lt"/>
              </a:rPr>
              <a:t>Maffesoli</a:t>
            </a:r>
            <a:r>
              <a:rPr lang="fr-FR" sz="900" b="0" dirty="0">
                <a:latin typeface="+mj-lt"/>
              </a:rPr>
              <a:t>, Michel. </a:t>
            </a:r>
            <a:r>
              <a:rPr lang="fr-FR" sz="900" b="0" i="1" dirty="0">
                <a:latin typeface="+mj-lt"/>
              </a:rPr>
              <a:t>Le temps des tribus</a:t>
            </a:r>
            <a:r>
              <a:rPr lang="fr-FR" sz="900" b="0" dirty="0">
                <a:latin typeface="+mj-lt"/>
              </a:rPr>
              <a:t>, 3ème édition, Editions de La Table Ronde, 2000.</a:t>
            </a:r>
          </a:p>
          <a:p>
            <a:pPr>
              <a:buClrTx/>
              <a:buFontTx/>
              <a:buNone/>
            </a:pPr>
            <a:r>
              <a:rPr lang="fr-FR" sz="900" b="0" dirty="0" err="1">
                <a:latin typeface="+mj-lt"/>
              </a:rPr>
              <a:t>McLuhan</a:t>
            </a:r>
            <a:r>
              <a:rPr lang="fr-FR" sz="900" b="0" dirty="0">
                <a:latin typeface="+mj-lt"/>
              </a:rPr>
              <a:t>, Marshall. </a:t>
            </a:r>
            <a:r>
              <a:rPr lang="fr-FR" sz="900" b="0" i="1" dirty="0">
                <a:latin typeface="+mj-lt"/>
              </a:rPr>
              <a:t>The medium </a:t>
            </a:r>
            <a:r>
              <a:rPr lang="fr-FR" sz="900" b="0" i="1" dirty="0" err="1">
                <a:latin typeface="+mj-lt"/>
              </a:rPr>
              <a:t>is</a:t>
            </a:r>
            <a:r>
              <a:rPr lang="fr-FR" sz="900" b="0" i="1" dirty="0">
                <a:latin typeface="+mj-lt"/>
              </a:rPr>
              <a:t> the message</a:t>
            </a:r>
            <a:r>
              <a:rPr lang="fr-FR" sz="900" b="0" dirty="0">
                <a:latin typeface="+mj-lt"/>
              </a:rPr>
              <a:t>, publié par Mentor, New York, 1964.</a:t>
            </a:r>
          </a:p>
          <a:p>
            <a:pPr>
              <a:buClrTx/>
              <a:buFontTx/>
              <a:buNone/>
            </a:pPr>
            <a:r>
              <a:rPr lang="fr-FR" sz="900" b="0" dirty="0" err="1">
                <a:latin typeface="+mj-lt"/>
              </a:rPr>
              <a:t>Cova</a:t>
            </a:r>
            <a:r>
              <a:rPr lang="fr-FR" sz="900" b="0" dirty="0">
                <a:latin typeface="+mj-lt"/>
              </a:rPr>
              <a:t>, Bernard. Au-delà du marché : quand le lien importe plus que le bien, L’Harmattan, Paris, 1995</a:t>
            </a:r>
          </a:p>
          <a:p>
            <a:pPr>
              <a:buClrTx/>
              <a:buSzTx/>
              <a:buFontTx/>
              <a:buNone/>
            </a:pPr>
            <a:r>
              <a:rPr lang="fr-FR" sz="900" b="0" dirty="0">
                <a:latin typeface="+mj-lt"/>
              </a:rPr>
              <a:t>© Franck </a:t>
            </a:r>
            <a:r>
              <a:rPr lang="fr-FR" sz="900" b="0" dirty="0" err="1">
                <a:latin typeface="+mj-lt"/>
              </a:rPr>
              <a:t>Thomasse</a:t>
            </a:r>
            <a:r>
              <a:rPr lang="fr-FR" sz="900" b="0" dirty="0">
                <a:latin typeface="+mj-lt"/>
              </a:rPr>
              <a:t> - Fotolia.com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755576" y="1700808"/>
            <a:ext cx="6192687" cy="3180383"/>
          </a:xfrm>
          <a:prstGeom prst="roundRect">
            <a:avLst>
              <a:gd name="adj" fmla="val 15852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500" dirty="0">
              <a:solidFill>
                <a:srgbClr val="FFFFFF"/>
              </a:solidFill>
              <a:latin typeface="+mj-lt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500" dirty="0">
              <a:solidFill>
                <a:srgbClr val="FFFFFF"/>
              </a:solidFill>
              <a:latin typeface="+mj-lt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500" dirty="0">
              <a:solidFill>
                <a:srgbClr val="FFFFFF"/>
              </a:solidFill>
              <a:latin typeface="+mj-lt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500" dirty="0">
              <a:solidFill>
                <a:srgbClr val="FFFFFF"/>
              </a:solidFill>
              <a:latin typeface="+mj-lt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  <a:t>Pour Michel </a:t>
            </a:r>
            <a:r>
              <a:rPr lang="fr-FR" sz="1500" dirty="0" err="1">
                <a:solidFill>
                  <a:srgbClr val="FFFFFF"/>
                </a:solidFill>
                <a:latin typeface="+mj-lt"/>
                <a:cs typeface="Arial" charset="0"/>
              </a:rPr>
              <a:t>Maffesoli</a:t>
            </a:r>
            <a: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  <a:t>, grâce aux mutations de notre société,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  <a:t>retour à un système Tribal.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500" dirty="0">
              <a:solidFill>
                <a:srgbClr val="FFFFFF"/>
              </a:solidFill>
              <a:latin typeface="+mj-lt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  <a:t>L'avènement d'internet conduit au « Village Global »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500" dirty="0">
              <a:solidFill>
                <a:srgbClr val="FFFFFF"/>
              </a:solidFill>
              <a:latin typeface="+mj-lt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  <a:t>En termes marketing 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500" dirty="0">
              <a:solidFill>
                <a:srgbClr val="FFFFFF"/>
              </a:solidFill>
              <a:latin typeface="+mj-lt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  <a:t>« Le lien importe plus que le bien » : On ne consomme </a:t>
            </a:r>
            <a:b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</a:br>
            <a: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  <a:t>plus un produit pour ce qu'il est mais pour ce qu'il représente </a:t>
            </a:r>
            <a:b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</a:br>
            <a: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  <a:t>et pour le lien qu'il créé avec les autres membres de la tribu.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500" dirty="0">
              <a:solidFill>
                <a:srgbClr val="FFFFFF"/>
              </a:solidFill>
              <a:latin typeface="+mj-lt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500" dirty="0">
              <a:solidFill>
                <a:srgbClr val="FFFFFF"/>
              </a:solidFill>
              <a:latin typeface="+mj-lt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500" dirty="0">
              <a:solidFill>
                <a:srgbClr val="FFFFFF"/>
              </a:solidFill>
              <a:latin typeface="+mj-lt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 dirty="0">
                <a:solidFill>
                  <a:srgbClr val="FFFFFF"/>
                </a:solidFill>
                <a:latin typeface="+mj-lt"/>
                <a:cs typeface="Arial" charset="0"/>
              </a:rPr>
              <a:t> </a:t>
            </a:r>
          </a:p>
          <a:p>
            <a:pPr marL="0" indent="0">
              <a:buNone/>
            </a:pPr>
            <a:endParaRPr lang="fr-FR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0167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C3A858-AAC7-41A8-A18B-C827DB388DAE}" type="datetime1">
              <a:rPr lang="fr-FR" smtClean="0"/>
              <a:pPr>
                <a:defRPr/>
              </a:pPr>
              <a:t>13/06/2013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ANEO – Tous droits réservés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2CAB6-273E-49FC-A242-BD5265D0B4C4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Century Gothic" pitchFamily="34" charset="0"/>
              </a:rPr>
              <a:t>Le mobile catalyseur de la révolution des consommateurs</a:t>
            </a:r>
            <a:endParaRPr lang="fr-FR" b="1" dirty="0">
              <a:latin typeface="Century Gothic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323528" y="1628800"/>
            <a:ext cx="5759003" cy="4104456"/>
          </a:xfrm>
          <a:prstGeom prst="ellipse">
            <a:avLst/>
          </a:prstGeom>
          <a:solidFill>
            <a:schemeClr val="bg2">
              <a:alpha val="80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3131840" y="1628800"/>
            <a:ext cx="5759003" cy="4104456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4547" y="3419418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Online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726425" y="3429000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Offline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995936" y="3429000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Mobile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C3A858-AAC7-41A8-A18B-C827DB388DAE}" type="datetime1">
              <a:rPr lang="fr-FR" smtClean="0"/>
              <a:pPr>
                <a:defRPr/>
              </a:pPr>
              <a:t>13/06/2013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ANEO – Tous droits réservés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2CAB6-273E-49FC-A242-BD5265D0B4C4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Century Gothic" pitchFamily="34" charset="0"/>
              </a:rPr>
              <a:t>La mobilité aujourd’hui en France</a:t>
            </a:r>
            <a:endParaRPr lang="fr-FR" b="1" dirty="0">
              <a:latin typeface="Century Gothic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12080" y="6165304"/>
            <a:ext cx="8280400" cy="267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fr-FR"/>
            </a:defPPr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TimesNewRomanPSMT" pitchFamily="16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Arial Unicode MS" charset="0"/>
              </a:defRPr>
            </a:lvl9pPr>
          </a:lstStyle>
          <a:p>
            <a:r>
              <a:rPr lang="fr-FR" dirty="0"/>
              <a:t>Sources : ARCEP / Mobile Marketing Association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9530" r="36823" b="10471"/>
          <a:stretch/>
        </p:blipFill>
        <p:spPr bwMode="auto">
          <a:xfrm>
            <a:off x="1834405" y="2852936"/>
            <a:ext cx="40425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9530" r="36823" b="10471"/>
          <a:stretch/>
        </p:blipFill>
        <p:spPr bwMode="auto">
          <a:xfrm>
            <a:off x="2383965" y="2852936"/>
            <a:ext cx="40425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9530" r="36823" b="10471"/>
          <a:stretch/>
        </p:blipFill>
        <p:spPr bwMode="auto">
          <a:xfrm>
            <a:off x="2960029" y="2852936"/>
            <a:ext cx="40425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9530" r="36823" b="10471"/>
          <a:stretch/>
        </p:blipFill>
        <p:spPr bwMode="auto">
          <a:xfrm>
            <a:off x="3508298" y="2852936"/>
            <a:ext cx="40425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9530" r="36823" b="10471"/>
          <a:stretch/>
        </p:blipFill>
        <p:spPr bwMode="auto">
          <a:xfrm>
            <a:off x="4040149" y="2862063"/>
            <a:ext cx="40425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9530" r="36823" b="10471"/>
          <a:stretch/>
        </p:blipFill>
        <p:spPr bwMode="auto">
          <a:xfrm>
            <a:off x="4544205" y="2852936"/>
            <a:ext cx="40425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9530" r="36823" b="10471"/>
          <a:stretch/>
        </p:blipFill>
        <p:spPr bwMode="auto">
          <a:xfrm>
            <a:off x="5092474" y="2852936"/>
            <a:ext cx="40425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9530" r="36823" b="10471"/>
          <a:stretch/>
        </p:blipFill>
        <p:spPr bwMode="auto">
          <a:xfrm>
            <a:off x="5624325" y="2852936"/>
            <a:ext cx="40425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9530" r="36823" b="10471"/>
          <a:stretch/>
        </p:blipFill>
        <p:spPr bwMode="auto">
          <a:xfrm>
            <a:off x="6128381" y="2852936"/>
            <a:ext cx="40425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9530" r="36823" b="10471"/>
          <a:stretch/>
        </p:blipFill>
        <p:spPr bwMode="auto">
          <a:xfrm>
            <a:off x="6632437" y="2852936"/>
            <a:ext cx="40425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907704" y="2184413"/>
            <a:ext cx="5138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Le taux de pénétration du mobile</a:t>
            </a:r>
            <a:endParaRPr lang="fr-FR" dirty="0">
              <a:latin typeface="+mj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105802" y="4077072"/>
            <a:ext cx="481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en France est supérieur à 100%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877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C3A858-AAC7-41A8-A18B-C827DB388DAE}" type="datetime1">
              <a:rPr lang="fr-FR" smtClean="0"/>
              <a:pPr>
                <a:defRPr/>
              </a:pPr>
              <a:t>13/06/2013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ANEO – Tous droits réservés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2CAB6-273E-49FC-A242-BD5265D0B4C4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Century Gothic" pitchFamily="34" charset="0"/>
              </a:rPr>
              <a:t>La</a:t>
            </a:r>
            <a:r>
              <a:rPr lang="fr-FR" dirty="0" smtClean="0"/>
              <a:t> </a:t>
            </a:r>
            <a:r>
              <a:rPr lang="fr-FR" b="1" dirty="0">
                <a:latin typeface="Century Gothic" pitchFamily="34" charset="0"/>
              </a:rPr>
              <a:t>mobilité</a:t>
            </a:r>
            <a:r>
              <a:rPr lang="fr-FR" dirty="0" smtClean="0"/>
              <a:t> </a:t>
            </a:r>
            <a:r>
              <a:rPr lang="fr-FR" b="1" dirty="0">
                <a:latin typeface="Century Gothic" pitchFamily="34" charset="0"/>
              </a:rPr>
              <a:t>aujourd’hui en France</a:t>
            </a:r>
            <a:endParaRPr lang="fr-FR" b="1" dirty="0">
              <a:latin typeface="Century Gothic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9530" r="36823" b="10471"/>
          <a:stretch/>
        </p:blipFill>
        <p:spPr bwMode="auto">
          <a:xfrm>
            <a:off x="4544205" y="2852936"/>
            <a:ext cx="40425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9530" r="36823" b="10471"/>
          <a:stretch/>
        </p:blipFill>
        <p:spPr bwMode="auto">
          <a:xfrm>
            <a:off x="5092474" y="2852936"/>
            <a:ext cx="40425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9530" r="36823" b="10471"/>
          <a:stretch/>
        </p:blipFill>
        <p:spPr bwMode="auto">
          <a:xfrm>
            <a:off x="5624325" y="2852936"/>
            <a:ext cx="40425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9530" r="36823" b="10471"/>
          <a:stretch/>
        </p:blipFill>
        <p:spPr bwMode="auto">
          <a:xfrm>
            <a:off x="6128381" y="2852936"/>
            <a:ext cx="40425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9530" r="36823" b="10471"/>
          <a:stretch/>
        </p:blipFill>
        <p:spPr bwMode="auto">
          <a:xfrm>
            <a:off x="6632437" y="2852936"/>
            <a:ext cx="40425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9530" r="36823" b="10471"/>
          <a:stretch/>
        </p:blipFill>
        <p:spPr bwMode="auto">
          <a:xfrm>
            <a:off x="1835696" y="2852936"/>
            <a:ext cx="40425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9530" r="36823" b="10471"/>
          <a:stretch/>
        </p:blipFill>
        <p:spPr bwMode="auto">
          <a:xfrm>
            <a:off x="2411760" y="2852936"/>
            <a:ext cx="40425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9530" r="36823" b="10471"/>
          <a:stretch/>
        </p:blipFill>
        <p:spPr bwMode="auto">
          <a:xfrm>
            <a:off x="2987824" y="2852936"/>
            <a:ext cx="40425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9530" r="36823" b="10471"/>
          <a:stretch/>
        </p:blipFill>
        <p:spPr bwMode="auto">
          <a:xfrm>
            <a:off x="3519675" y="2852936"/>
            <a:ext cx="40425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9530" r="36823" b="10471"/>
          <a:stretch/>
        </p:blipFill>
        <p:spPr bwMode="auto">
          <a:xfrm>
            <a:off x="4067944" y="2852936"/>
            <a:ext cx="40425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1547664" y="2184413"/>
            <a:ext cx="5959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Sur 10 utilisateurs de mobile en France</a:t>
            </a:r>
            <a:endParaRPr lang="fr-FR" dirty="0">
              <a:latin typeface="+mj-lt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14655" y="4129916"/>
            <a:ext cx="7601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Plus de 5 accèdent </a:t>
            </a:r>
            <a:r>
              <a:rPr lang="fr-FR" dirty="0" smtClean="0">
                <a:latin typeface="+mj-lt"/>
              </a:rPr>
              <a:t>à des services en ligne</a:t>
            </a:r>
            <a:endParaRPr lang="fr-FR" dirty="0">
              <a:latin typeface="+mj-lt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12080" y="6165304"/>
            <a:ext cx="8280400" cy="267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fr-FR"/>
            </a:defPPr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TimesNewRomanPSMT" pitchFamily="16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Arial Unicode MS" charset="0"/>
              </a:defRPr>
            </a:lvl9pPr>
          </a:lstStyle>
          <a:p>
            <a:r>
              <a:rPr lang="fr-FR" dirty="0"/>
              <a:t>Sources : ARCEP / Mobile Marketing Association </a:t>
            </a:r>
          </a:p>
        </p:txBody>
      </p:sp>
    </p:spTree>
    <p:extLst>
      <p:ext uri="{BB962C8B-B14F-4D97-AF65-F5344CB8AC3E}">
        <p14:creationId xmlns:p14="http://schemas.microsoft.com/office/powerpoint/2010/main" val="50457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enjeux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Transports (Transports en commun, Personnels, Alternatifs, Stationnement …)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Développement durable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Animation du centre ville (Sociale et économique)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Développement du tourisme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Services à la personne (Accessibilité, Dépendance, Aide Médicale…)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FE06F3-917F-43AA-86D3-53284D25C0FF}" type="datetime1">
              <a:rPr lang="fr-FR" smtClean="0"/>
              <a:pPr>
                <a:defRPr/>
              </a:pPr>
              <a:t>13/06/2013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ANEO – Tous droits réservés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66ED4-A9BD-4877-9158-46224C17D111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599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 beaucoup de solutions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Réseaux Sociaux (</a:t>
            </a:r>
            <a:r>
              <a:rPr lang="fr-FR" dirty="0" err="1">
                <a:solidFill>
                  <a:schemeClr val="tx1"/>
                </a:solidFill>
              </a:rPr>
              <a:t>mainstream</a:t>
            </a:r>
            <a:r>
              <a:rPr lang="fr-FR" dirty="0">
                <a:solidFill>
                  <a:schemeClr val="tx1"/>
                </a:solidFill>
              </a:rPr>
              <a:t> ou spécifiques)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Applications mobiles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Economies d’énergie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Réalité augmentée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FE06F3-917F-43AA-86D3-53284D25C0FF}" type="datetime1">
              <a:rPr lang="fr-FR" smtClean="0"/>
              <a:pPr>
                <a:defRPr/>
              </a:pPr>
              <a:t>13/06/2013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ANEO – Tous droits réservés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66ED4-A9BD-4877-9158-46224C17D111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53606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Personnalisé 1">
      <a:dk1>
        <a:srgbClr val="000000"/>
      </a:dk1>
      <a:lt1>
        <a:sysClr val="window" lastClr="FFFFFF"/>
      </a:lt1>
      <a:dk2>
        <a:srgbClr val="FF5700"/>
      </a:dk2>
      <a:lt2>
        <a:srgbClr val="FF7733"/>
      </a:lt2>
      <a:accent1>
        <a:srgbClr val="E46C0A"/>
      </a:accent1>
      <a:accent2>
        <a:srgbClr val="F8A662"/>
      </a:accent2>
      <a:accent3>
        <a:srgbClr val="85999E"/>
      </a:accent3>
      <a:accent4>
        <a:srgbClr val="ABBABD"/>
      </a:accent4>
      <a:accent5>
        <a:srgbClr val="D4DCDE"/>
      </a:accent5>
      <a:accent6>
        <a:srgbClr val="F79646"/>
      </a:accent6>
      <a:hlink>
        <a:srgbClr val="0000FF"/>
      </a:hlink>
      <a:folHlink>
        <a:srgbClr val="800080"/>
      </a:folHlink>
    </a:clrScheme>
    <a:fontScheme name="Thème ANEO">
      <a:majorFont>
        <a:latin typeface="Century Gothic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defRPr sz="1200" b="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chemeClr val="tx1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4300</TotalTime>
  <Words>595</Words>
  <Application>Microsoft Office PowerPoint</Application>
  <PresentationFormat>Affichage à l'écran (4:3)</PresentationFormat>
  <Paragraphs>162</Paragraphs>
  <Slides>14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blank</vt:lpstr>
      <vt:lpstr>Ville numérique, ville intelligente</vt:lpstr>
      <vt:lpstr>Nouvelles technologies, nouveaux enjeux</vt:lpstr>
      <vt:lpstr>Des bases sociologiques à l’observation du consommateur</vt:lpstr>
      <vt:lpstr>Des bases sociologiques à l’observation du consommateur</vt:lpstr>
      <vt:lpstr>Le mobile catalyseur de la révolution des consommateurs</vt:lpstr>
      <vt:lpstr>La mobilité aujourd’hui en France</vt:lpstr>
      <vt:lpstr>La mobilité aujourd’hui en France</vt:lpstr>
      <vt:lpstr>Quelques enjeux …</vt:lpstr>
      <vt:lpstr>… beaucoup de solutions</vt:lpstr>
      <vt:lpstr>Les Réseaux Sociaux au cœur de l’évolution</vt:lpstr>
      <vt:lpstr>L’ubiquité des réseaux et les Applications mobiles</vt:lpstr>
      <vt:lpstr>Assistance aux personnes</vt:lpstr>
      <vt:lpstr>Economie d’énergie</vt:lpstr>
      <vt:lpstr>Réalité augmentée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Century Gothic noir gras  taille 24</dc:title>
  <dc:creator>Laurent POTEL (ANEO)</dc:creator>
  <cp:lastModifiedBy>Laurent POTEL (ANEO)</cp:lastModifiedBy>
  <cp:revision>25</cp:revision>
  <cp:lastPrinted>2012-04-25T16:20:09Z</cp:lastPrinted>
  <dcterms:created xsi:type="dcterms:W3CDTF">2013-05-27T14:27:58Z</dcterms:created>
  <dcterms:modified xsi:type="dcterms:W3CDTF">2013-06-13T12:28:14Z</dcterms:modified>
</cp:coreProperties>
</file>