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6" r:id="rId4"/>
    <p:sldMasterId id="2147483727" r:id="rId5"/>
    <p:sldMasterId id="2147483742" r:id="rId6"/>
    <p:sldMasterId id="2147483769" r:id="rId7"/>
    <p:sldMasterId id="2147483795" r:id="rId8"/>
    <p:sldMasterId id="2147483824" r:id="rId9"/>
    <p:sldMasterId id="2147483830" r:id="rId10"/>
    <p:sldMasterId id="2147483832" r:id="rId11"/>
    <p:sldMasterId id="2147483861" r:id="rId12"/>
    <p:sldMasterId id="2147483864" r:id="rId13"/>
    <p:sldMasterId id="2147483890" r:id="rId14"/>
  </p:sldMasterIdLst>
  <p:notesMasterIdLst>
    <p:notesMasterId r:id="rId57"/>
  </p:notesMasterIdLst>
  <p:sldIdLst>
    <p:sldId id="287" r:id="rId15"/>
    <p:sldId id="680" r:id="rId16"/>
    <p:sldId id="1502" r:id="rId17"/>
    <p:sldId id="257" r:id="rId18"/>
    <p:sldId id="563" r:id="rId19"/>
    <p:sldId id="1468" r:id="rId20"/>
    <p:sldId id="607" r:id="rId21"/>
    <p:sldId id="632" r:id="rId22"/>
    <p:sldId id="1469" r:id="rId23"/>
    <p:sldId id="1470" r:id="rId24"/>
    <p:sldId id="357" r:id="rId25"/>
    <p:sldId id="634" r:id="rId26"/>
    <p:sldId id="356" r:id="rId27"/>
    <p:sldId id="353" r:id="rId28"/>
    <p:sldId id="637" r:id="rId29"/>
    <p:sldId id="348" r:id="rId30"/>
    <p:sldId id="1456" r:id="rId31"/>
    <p:sldId id="636" r:id="rId32"/>
    <p:sldId id="1472" r:id="rId33"/>
    <p:sldId id="695" r:id="rId34"/>
    <p:sldId id="295" r:id="rId35"/>
    <p:sldId id="1477" r:id="rId36"/>
    <p:sldId id="1478" r:id="rId37"/>
    <p:sldId id="1499" r:id="rId38"/>
    <p:sldId id="1460" r:id="rId39"/>
    <p:sldId id="1479" r:id="rId40"/>
    <p:sldId id="1461" r:id="rId41"/>
    <p:sldId id="659" r:id="rId42"/>
    <p:sldId id="1466" r:id="rId43"/>
    <p:sldId id="1475" r:id="rId44"/>
    <p:sldId id="870" r:id="rId45"/>
    <p:sldId id="1500" r:id="rId46"/>
    <p:sldId id="1465" r:id="rId47"/>
    <p:sldId id="681" r:id="rId48"/>
    <p:sldId id="682" r:id="rId49"/>
    <p:sldId id="683" r:id="rId50"/>
    <p:sldId id="559" r:id="rId51"/>
    <p:sldId id="679" r:id="rId52"/>
    <p:sldId id="1501" r:id="rId53"/>
    <p:sldId id="691" r:id="rId54"/>
    <p:sldId id="626" r:id="rId55"/>
    <p:sldId id="1471" r:id="rId56"/>
  </p:sldIdLst>
  <p:sldSz cx="18288000" cy="10287000"/>
  <p:notesSz cx="6858000" cy="9144000"/>
  <p:embeddedFontLs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Century Gothic" panose="020B0502020202020204" pitchFamily="34" charset="0"/>
      <p:regular r:id="rId64"/>
      <p:bold r:id="rId65"/>
      <p:italic r:id="rId66"/>
      <p:boldItalic r:id="rId67"/>
    </p:embeddedFont>
    <p:embeddedFont>
      <p:font typeface="Tahoma" panose="020B0604030504040204" pitchFamily="34" charset="0"/>
      <p:regular r:id="rId68"/>
      <p:bold r:id="rId69"/>
    </p:embeddedFont>
    <p:embeddedFont>
      <p:font typeface="Ubuntu" panose="020B0604020202020204" charset="0"/>
      <p:regular r:id="rId70"/>
      <p:bold r:id="rId71"/>
      <p:italic r:id="rId72"/>
      <p:boldItalic r:id="rId73"/>
    </p:embeddedFont>
    <p:embeddedFont>
      <p:font typeface="Ubuntu Light" panose="020B0604020202020204" charset="0"/>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telier :" id="{F42EEE67-9F7B-4A02-96D7-CDA9F161515C}">
          <p14:sldIdLst>
            <p14:sldId id="287"/>
            <p14:sldId id="680"/>
            <p14:sldId id="1502"/>
            <p14:sldId id="257"/>
            <p14:sldId id="563"/>
            <p14:sldId id="1468"/>
            <p14:sldId id="607"/>
            <p14:sldId id="632"/>
            <p14:sldId id="1469"/>
            <p14:sldId id="1470"/>
            <p14:sldId id="357"/>
            <p14:sldId id="634"/>
            <p14:sldId id="356"/>
            <p14:sldId id="353"/>
            <p14:sldId id="637"/>
            <p14:sldId id="348"/>
            <p14:sldId id="1456"/>
            <p14:sldId id="636"/>
            <p14:sldId id="1472"/>
            <p14:sldId id="695"/>
            <p14:sldId id="295"/>
            <p14:sldId id="1477"/>
            <p14:sldId id="1478"/>
            <p14:sldId id="1499"/>
            <p14:sldId id="1460"/>
            <p14:sldId id="1479"/>
            <p14:sldId id="1461"/>
            <p14:sldId id="659"/>
            <p14:sldId id="1466"/>
            <p14:sldId id="1475"/>
            <p14:sldId id="870"/>
            <p14:sldId id="1500"/>
            <p14:sldId id="1465"/>
            <p14:sldId id="681"/>
            <p14:sldId id="682"/>
            <p14:sldId id="683"/>
            <p14:sldId id="559"/>
            <p14:sldId id="679"/>
            <p14:sldId id="1501"/>
            <p14:sldId id="691"/>
            <p14:sldId id="626"/>
            <p14:sldId id="14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F96"/>
    <a:srgbClr val="C70075"/>
    <a:srgbClr val="0C114D"/>
    <a:srgbClr val="164194"/>
    <a:srgbClr val="F3A3C1"/>
    <a:srgbClr val="FBAE75"/>
    <a:srgbClr val="F8C8DA"/>
    <a:srgbClr val="EF81AB"/>
    <a:srgbClr val="F8D48C"/>
    <a:srgbClr val="032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291" autoAdjust="0"/>
  </p:normalViewPr>
  <p:slideViewPr>
    <p:cSldViewPr>
      <p:cViewPr varScale="1">
        <p:scale>
          <a:sx n="77" d="100"/>
          <a:sy n="77" d="100"/>
        </p:scale>
        <p:origin x="41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2.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FD600-A233-41AE-AB88-355307B9FF4B}" type="doc">
      <dgm:prSet loTypeId="urn:microsoft.com/office/officeart/2005/8/layout/gear1" loCatId="cycle" qsTypeId="urn:microsoft.com/office/officeart/2005/8/quickstyle/simple1" qsCatId="simple" csTypeId="urn:microsoft.com/office/officeart/2005/8/colors/accent1_2" csCatId="accent1" phldr="1"/>
      <dgm:spPr/>
    </dgm:pt>
    <dgm:pt modelId="{C83079C7-FD8E-40E2-8EE8-58DDC7646623}">
      <dgm:prSet phldrT="[Texte]"/>
      <dgm:spPr>
        <a:solidFill>
          <a:srgbClr val="164194"/>
        </a:solidFill>
      </dgm:spPr>
      <dgm:t>
        <a:bodyPr/>
        <a:lstStyle/>
        <a:p>
          <a:r>
            <a:rPr lang="fr-FR" b="1" dirty="0"/>
            <a:t>Échanges transnationaux</a:t>
          </a:r>
        </a:p>
      </dgm:t>
    </dgm:pt>
    <dgm:pt modelId="{8D76AD4F-0736-46A2-9C2F-2D7821A0EE58}" type="parTrans" cxnId="{2AB75FDA-2EF6-43CB-BA56-A9605DAE6449}">
      <dgm:prSet/>
      <dgm:spPr/>
      <dgm:t>
        <a:bodyPr/>
        <a:lstStyle/>
        <a:p>
          <a:endParaRPr lang="fr-FR"/>
        </a:p>
      </dgm:t>
    </dgm:pt>
    <dgm:pt modelId="{DE3BA36E-EBDE-4368-A5BD-A14E1A6D3CAD}" type="sibTrans" cxnId="{2AB75FDA-2EF6-43CB-BA56-A9605DAE6449}">
      <dgm:prSet/>
      <dgm:spPr/>
      <dgm:t>
        <a:bodyPr/>
        <a:lstStyle/>
        <a:p>
          <a:endParaRPr lang="fr-FR"/>
        </a:p>
      </dgm:t>
    </dgm:pt>
    <dgm:pt modelId="{F59C48F3-6D22-4F16-B594-A518F795C635}">
      <dgm:prSet phldrT="[Texte]"/>
      <dgm:spPr>
        <a:solidFill>
          <a:srgbClr val="164194"/>
        </a:solidFill>
      </dgm:spPr>
      <dgm:t>
        <a:bodyPr/>
        <a:lstStyle/>
        <a:p>
          <a:r>
            <a:rPr lang="fr-FR" b="1" dirty="0"/>
            <a:t>Échanges locaux</a:t>
          </a:r>
        </a:p>
      </dgm:t>
    </dgm:pt>
    <dgm:pt modelId="{D9E2D0E4-4190-40E7-85AE-9BC38C7B749E}" type="parTrans" cxnId="{EDFF6886-3253-4FDF-A79C-3F8900FDD9BA}">
      <dgm:prSet/>
      <dgm:spPr/>
      <dgm:t>
        <a:bodyPr/>
        <a:lstStyle/>
        <a:p>
          <a:endParaRPr lang="fr-FR"/>
        </a:p>
      </dgm:t>
    </dgm:pt>
    <dgm:pt modelId="{1585F9F9-6483-4B3F-9158-C30B3ABDE2C4}" type="sibTrans" cxnId="{EDFF6886-3253-4FDF-A79C-3F8900FDD9BA}">
      <dgm:prSet/>
      <dgm:spPr/>
      <dgm:t>
        <a:bodyPr/>
        <a:lstStyle/>
        <a:p>
          <a:endParaRPr lang="fr-FR"/>
        </a:p>
      </dgm:t>
    </dgm:pt>
    <dgm:pt modelId="{3CBE9080-1E1D-43C3-B37E-02FCCF33A0A1}">
      <dgm:prSet phldrT="[Texte]"/>
      <dgm:spPr>
        <a:solidFill>
          <a:srgbClr val="164194"/>
        </a:solidFill>
      </dgm:spPr>
      <dgm:t>
        <a:bodyPr/>
        <a:lstStyle/>
        <a:p>
          <a:r>
            <a:rPr lang="fr-FR" b="1" dirty="0"/>
            <a:t>Expert</a:t>
          </a:r>
        </a:p>
      </dgm:t>
    </dgm:pt>
    <dgm:pt modelId="{0E2C70D9-34E7-4BF9-88BA-7C9255EC2530}" type="parTrans" cxnId="{5D3C70D2-D441-4DAD-B319-E91B3A6430C0}">
      <dgm:prSet/>
      <dgm:spPr/>
      <dgm:t>
        <a:bodyPr/>
        <a:lstStyle/>
        <a:p>
          <a:endParaRPr lang="fr-FR"/>
        </a:p>
      </dgm:t>
    </dgm:pt>
    <dgm:pt modelId="{CE565BE6-0160-4515-89C4-AE55711AFB47}" type="sibTrans" cxnId="{5D3C70D2-D441-4DAD-B319-E91B3A6430C0}">
      <dgm:prSet/>
      <dgm:spPr/>
      <dgm:t>
        <a:bodyPr/>
        <a:lstStyle/>
        <a:p>
          <a:endParaRPr lang="fr-FR"/>
        </a:p>
      </dgm:t>
    </dgm:pt>
    <dgm:pt modelId="{11C3D13E-12F0-4C31-85BD-F9A9DBC1D4BB}" type="pres">
      <dgm:prSet presAssocID="{13FFD600-A233-41AE-AB88-355307B9FF4B}" presName="composite" presStyleCnt="0">
        <dgm:presLayoutVars>
          <dgm:chMax val="3"/>
          <dgm:animLvl val="lvl"/>
          <dgm:resizeHandles val="exact"/>
        </dgm:presLayoutVars>
      </dgm:prSet>
      <dgm:spPr/>
    </dgm:pt>
    <dgm:pt modelId="{D2BFDCBE-4855-4ED8-9EB7-343B48A0F7B4}" type="pres">
      <dgm:prSet presAssocID="{C83079C7-FD8E-40E2-8EE8-58DDC7646623}" presName="gear1" presStyleLbl="node1" presStyleIdx="0" presStyleCnt="3">
        <dgm:presLayoutVars>
          <dgm:chMax val="1"/>
          <dgm:bulletEnabled val="1"/>
        </dgm:presLayoutVars>
      </dgm:prSet>
      <dgm:spPr/>
    </dgm:pt>
    <dgm:pt modelId="{6CEC81EF-81A5-45C9-B002-6A19AB3A19A9}" type="pres">
      <dgm:prSet presAssocID="{C83079C7-FD8E-40E2-8EE8-58DDC7646623}" presName="gear1srcNode" presStyleLbl="node1" presStyleIdx="0" presStyleCnt="3"/>
      <dgm:spPr/>
    </dgm:pt>
    <dgm:pt modelId="{9F64346E-48BD-4970-8817-434FA8F6D926}" type="pres">
      <dgm:prSet presAssocID="{C83079C7-FD8E-40E2-8EE8-58DDC7646623}" presName="gear1dstNode" presStyleLbl="node1" presStyleIdx="0" presStyleCnt="3"/>
      <dgm:spPr/>
    </dgm:pt>
    <dgm:pt modelId="{24C06E91-E791-48F8-979D-D04B8EED7A00}" type="pres">
      <dgm:prSet presAssocID="{F59C48F3-6D22-4F16-B594-A518F795C635}" presName="gear2" presStyleLbl="node1" presStyleIdx="1" presStyleCnt="3">
        <dgm:presLayoutVars>
          <dgm:chMax val="1"/>
          <dgm:bulletEnabled val="1"/>
        </dgm:presLayoutVars>
      </dgm:prSet>
      <dgm:spPr/>
    </dgm:pt>
    <dgm:pt modelId="{66435321-B21C-4BB1-8E61-6A45FEC710F4}" type="pres">
      <dgm:prSet presAssocID="{F59C48F3-6D22-4F16-B594-A518F795C635}" presName="gear2srcNode" presStyleLbl="node1" presStyleIdx="1" presStyleCnt="3"/>
      <dgm:spPr/>
    </dgm:pt>
    <dgm:pt modelId="{B86C2C8C-5C89-457F-9D9F-91AF1F5F915A}" type="pres">
      <dgm:prSet presAssocID="{F59C48F3-6D22-4F16-B594-A518F795C635}" presName="gear2dstNode" presStyleLbl="node1" presStyleIdx="1" presStyleCnt="3"/>
      <dgm:spPr/>
    </dgm:pt>
    <dgm:pt modelId="{D90B9BBB-C19F-4FC1-BC0A-B7670D32131C}" type="pres">
      <dgm:prSet presAssocID="{3CBE9080-1E1D-43C3-B37E-02FCCF33A0A1}" presName="gear3" presStyleLbl="node1" presStyleIdx="2" presStyleCnt="3"/>
      <dgm:spPr/>
    </dgm:pt>
    <dgm:pt modelId="{0342F002-8A1D-4A83-92CE-08B4D4E98149}" type="pres">
      <dgm:prSet presAssocID="{3CBE9080-1E1D-43C3-B37E-02FCCF33A0A1}" presName="gear3tx" presStyleLbl="node1" presStyleIdx="2" presStyleCnt="3">
        <dgm:presLayoutVars>
          <dgm:chMax val="1"/>
          <dgm:bulletEnabled val="1"/>
        </dgm:presLayoutVars>
      </dgm:prSet>
      <dgm:spPr/>
    </dgm:pt>
    <dgm:pt modelId="{0992978A-4B72-423E-9EE9-A7D756D40988}" type="pres">
      <dgm:prSet presAssocID="{3CBE9080-1E1D-43C3-B37E-02FCCF33A0A1}" presName="gear3srcNode" presStyleLbl="node1" presStyleIdx="2" presStyleCnt="3"/>
      <dgm:spPr/>
    </dgm:pt>
    <dgm:pt modelId="{6B613372-75BB-4674-8587-7B4B1F8ADC1C}" type="pres">
      <dgm:prSet presAssocID="{3CBE9080-1E1D-43C3-B37E-02FCCF33A0A1}" presName="gear3dstNode" presStyleLbl="node1" presStyleIdx="2" presStyleCnt="3"/>
      <dgm:spPr/>
    </dgm:pt>
    <dgm:pt modelId="{8A4EC6F6-27C4-458E-BE19-0D242582DE21}" type="pres">
      <dgm:prSet presAssocID="{DE3BA36E-EBDE-4368-A5BD-A14E1A6D3CAD}" presName="connector1" presStyleLbl="sibTrans2D1" presStyleIdx="0" presStyleCnt="3"/>
      <dgm:spPr/>
    </dgm:pt>
    <dgm:pt modelId="{CCF62C26-7548-4B69-A43F-16A145F4B1FD}" type="pres">
      <dgm:prSet presAssocID="{1585F9F9-6483-4B3F-9158-C30B3ABDE2C4}" presName="connector2" presStyleLbl="sibTrans2D1" presStyleIdx="1" presStyleCnt="3"/>
      <dgm:spPr/>
    </dgm:pt>
    <dgm:pt modelId="{B0B56ADA-183D-43AE-8AE6-369131868D7C}" type="pres">
      <dgm:prSet presAssocID="{CE565BE6-0160-4515-89C4-AE55711AFB47}" presName="connector3" presStyleLbl="sibTrans2D1" presStyleIdx="2" presStyleCnt="3"/>
      <dgm:spPr/>
    </dgm:pt>
  </dgm:ptLst>
  <dgm:cxnLst>
    <dgm:cxn modelId="{4CDFB010-2C5D-4CC6-8880-FAB18C05E54D}" type="presOf" srcId="{3CBE9080-1E1D-43C3-B37E-02FCCF33A0A1}" destId="{6B613372-75BB-4674-8587-7B4B1F8ADC1C}" srcOrd="3" destOrd="0" presId="urn:microsoft.com/office/officeart/2005/8/layout/gear1"/>
    <dgm:cxn modelId="{3DC22D13-E3BE-4F9F-8A55-26BE7A394D19}" type="presOf" srcId="{F59C48F3-6D22-4F16-B594-A518F795C635}" destId="{66435321-B21C-4BB1-8E61-6A45FEC710F4}" srcOrd="1" destOrd="0" presId="urn:microsoft.com/office/officeart/2005/8/layout/gear1"/>
    <dgm:cxn modelId="{A5BCCD16-F822-4E4A-B7EF-DAB89FA12CE4}" type="presOf" srcId="{3CBE9080-1E1D-43C3-B37E-02FCCF33A0A1}" destId="{0342F002-8A1D-4A83-92CE-08B4D4E98149}" srcOrd="1" destOrd="0" presId="urn:microsoft.com/office/officeart/2005/8/layout/gear1"/>
    <dgm:cxn modelId="{F9516F1A-5F51-47A8-981B-EF04DF84312A}" type="presOf" srcId="{3CBE9080-1E1D-43C3-B37E-02FCCF33A0A1}" destId="{D90B9BBB-C19F-4FC1-BC0A-B7670D32131C}" srcOrd="0" destOrd="0" presId="urn:microsoft.com/office/officeart/2005/8/layout/gear1"/>
    <dgm:cxn modelId="{C36A051F-5A94-4293-A612-ECBF342B2C80}" type="presOf" srcId="{DE3BA36E-EBDE-4368-A5BD-A14E1A6D3CAD}" destId="{8A4EC6F6-27C4-458E-BE19-0D242582DE21}" srcOrd="0" destOrd="0" presId="urn:microsoft.com/office/officeart/2005/8/layout/gear1"/>
    <dgm:cxn modelId="{2B328F25-5B3C-4311-9565-54FCEFD1F904}" type="presOf" srcId="{C83079C7-FD8E-40E2-8EE8-58DDC7646623}" destId="{D2BFDCBE-4855-4ED8-9EB7-343B48A0F7B4}" srcOrd="0" destOrd="0" presId="urn:microsoft.com/office/officeart/2005/8/layout/gear1"/>
    <dgm:cxn modelId="{77BC3339-48C3-47DF-B91B-6F6AB723337C}" type="presOf" srcId="{C83079C7-FD8E-40E2-8EE8-58DDC7646623}" destId="{6CEC81EF-81A5-45C9-B002-6A19AB3A19A9}" srcOrd="1" destOrd="0" presId="urn:microsoft.com/office/officeart/2005/8/layout/gear1"/>
    <dgm:cxn modelId="{02319A3A-AA8A-4B1C-B08F-4B5CD96930F1}" type="presOf" srcId="{13FFD600-A233-41AE-AB88-355307B9FF4B}" destId="{11C3D13E-12F0-4C31-85BD-F9A9DBC1D4BB}" srcOrd="0" destOrd="0" presId="urn:microsoft.com/office/officeart/2005/8/layout/gear1"/>
    <dgm:cxn modelId="{2989D371-85E3-403A-BCB2-8DAB7AAA02F5}" type="presOf" srcId="{C83079C7-FD8E-40E2-8EE8-58DDC7646623}" destId="{9F64346E-48BD-4970-8817-434FA8F6D926}" srcOrd="2" destOrd="0" presId="urn:microsoft.com/office/officeart/2005/8/layout/gear1"/>
    <dgm:cxn modelId="{8C3FEC53-5818-4288-BBC9-E552C9053AB4}" type="presOf" srcId="{1585F9F9-6483-4B3F-9158-C30B3ABDE2C4}" destId="{CCF62C26-7548-4B69-A43F-16A145F4B1FD}" srcOrd="0" destOrd="0" presId="urn:microsoft.com/office/officeart/2005/8/layout/gear1"/>
    <dgm:cxn modelId="{7845417E-A52E-4C8C-AB4B-EF20AA5EEB40}" type="presOf" srcId="{3CBE9080-1E1D-43C3-B37E-02FCCF33A0A1}" destId="{0992978A-4B72-423E-9EE9-A7D756D40988}" srcOrd="2" destOrd="0" presId="urn:microsoft.com/office/officeart/2005/8/layout/gear1"/>
    <dgm:cxn modelId="{EDFF6886-3253-4FDF-A79C-3F8900FDD9BA}" srcId="{13FFD600-A233-41AE-AB88-355307B9FF4B}" destId="{F59C48F3-6D22-4F16-B594-A518F795C635}" srcOrd="1" destOrd="0" parTransId="{D9E2D0E4-4190-40E7-85AE-9BC38C7B749E}" sibTransId="{1585F9F9-6483-4B3F-9158-C30B3ABDE2C4}"/>
    <dgm:cxn modelId="{7C2E698E-F72D-454C-BE75-DCBB4037F1EB}" type="presOf" srcId="{F59C48F3-6D22-4F16-B594-A518F795C635}" destId="{B86C2C8C-5C89-457F-9D9F-91AF1F5F915A}" srcOrd="2" destOrd="0" presId="urn:microsoft.com/office/officeart/2005/8/layout/gear1"/>
    <dgm:cxn modelId="{E0C88DCB-F741-400B-A509-3495FB7F0253}" type="presOf" srcId="{CE565BE6-0160-4515-89C4-AE55711AFB47}" destId="{B0B56ADA-183D-43AE-8AE6-369131868D7C}" srcOrd="0" destOrd="0" presId="urn:microsoft.com/office/officeart/2005/8/layout/gear1"/>
    <dgm:cxn modelId="{5D3C70D2-D441-4DAD-B319-E91B3A6430C0}" srcId="{13FFD600-A233-41AE-AB88-355307B9FF4B}" destId="{3CBE9080-1E1D-43C3-B37E-02FCCF33A0A1}" srcOrd="2" destOrd="0" parTransId="{0E2C70D9-34E7-4BF9-88BA-7C9255EC2530}" sibTransId="{CE565BE6-0160-4515-89C4-AE55711AFB47}"/>
    <dgm:cxn modelId="{2AB75FDA-2EF6-43CB-BA56-A9605DAE6449}" srcId="{13FFD600-A233-41AE-AB88-355307B9FF4B}" destId="{C83079C7-FD8E-40E2-8EE8-58DDC7646623}" srcOrd="0" destOrd="0" parTransId="{8D76AD4F-0736-46A2-9C2F-2D7821A0EE58}" sibTransId="{DE3BA36E-EBDE-4368-A5BD-A14E1A6D3CAD}"/>
    <dgm:cxn modelId="{116B04EC-D641-45ED-965B-A98000DBDAA2}" type="presOf" srcId="{F59C48F3-6D22-4F16-B594-A518F795C635}" destId="{24C06E91-E791-48F8-979D-D04B8EED7A00}" srcOrd="0" destOrd="0" presId="urn:microsoft.com/office/officeart/2005/8/layout/gear1"/>
    <dgm:cxn modelId="{629D8488-B300-409B-8239-9289D8E92E30}" type="presParOf" srcId="{11C3D13E-12F0-4C31-85BD-F9A9DBC1D4BB}" destId="{D2BFDCBE-4855-4ED8-9EB7-343B48A0F7B4}" srcOrd="0" destOrd="0" presId="urn:microsoft.com/office/officeart/2005/8/layout/gear1"/>
    <dgm:cxn modelId="{BA489CD3-0557-4F6F-BAF5-9F6011FC2010}" type="presParOf" srcId="{11C3D13E-12F0-4C31-85BD-F9A9DBC1D4BB}" destId="{6CEC81EF-81A5-45C9-B002-6A19AB3A19A9}" srcOrd="1" destOrd="0" presId="urn:microsoft.com/office/officeart/2005/8/layout/gear1"/>
    <dgm:cxn modelId="{EA974125-DE94-434D-971D-208E1A46E615}" type="presParOf" srcId="{11C3D13E-12F0-4C31-85BD-F9A9DBC1D4BB}" destId="{9F64346E-48BD-4970-8817-434FA8F6D926}" srcOrd="2" destOrd="0" presId="urn:microsoft.com/office/officeart/2005/8/layout/gear1"/>
    <dgm:cxn modelId="{E4F2C78C-CE69-4D6D-8241-B802CA4B0D0A}" type="presParOf" srcId="{11C3D13E-12F0-4C31-85BD-F9A9DBC1D4BB}" destId="{24C06E91-E791-48F8-979D-D04B8EED7A00}" srcOrd="3" destOrd="0" presId="urn:microsoft.com/office/officeart/2005/8/layout/gear1"/>
    <dgm:cxn modelId="{24DA6A03-604E-4182-A1F5-8C4C2F5D86CE}" type="presParOf" srcId="{11C3D13E-12F0-4C31-85BD-F9A9DBC1D4BB}" destId="{66435321-B21C-4BB1-8E61-6A45FEC710F4}" srcOrd="4" destOrd="0" presId="urn:microsoft.com/office/officeart/2005/8/layout/gear1"/>
    <dgm:cxn modelId="{BBC9710E-72E8-4BD5-971A-5CA240846E5A}" type="presParOf" srcId="{11C3D13E-12F0-4C31-85BD-F9A9DBC1D4BB}" destId="{B86C2C8C-5C89-457F-9D9F-91AF1F5F915A}" srcOrd="5" destOrd="0" presId="urn:microsoft.com/office/officeart/2005/8/layout/gear1"/>
    <dgm:cxn modelId="{A14048C8-5972-4C92-AF9D-DE4D6BA93F3A}" type="presParOf" srcId="{11C3D13E-12F0-4C31-85BD-F9A9DBC1D4BB}" destId="{D90B9BBB-C19F-4FC1-BC0A-B7670D32131C}" srcOrd="6" destOrd="0" presId="urn:microsoft.com/office/officeart/2005/8/layout/gear1"/>
    <dgm:cxn modelId="{021C166D-159A-4410-9B00-C16EC0075B65}" type="presParOf" srcId="{11C3D13E-12F0-4C31-85BD-F9A9DBC1D4BB}" destId="{0342F002-8A1D-4A83-92CE-08B4D4E98149}" srcOrd="7" destOrd="0" presId="urn:microsoft.com/office/officeart/2005/8/layout/gear1"/>
    <dgm:cxn modelId="{4F178B34-8DD2-46F6-A205-81B96D5144D8}" type="presParOf" srcId="{11C3D13E-12F0-4C31-85BD-F9A9DBC1D4BB}" destId="{0992978A-4B72-423E-9EE9-A7D756D40988}" srcOrd="8" destOrd="0" presId="urn:microsoft.com/office/officeart/2005/8/layout/gear1"/>
    <dgm:cxn modelId="{7DE50452-D6D6-4A75-9650-381D396B1A1F}" type="presParOf" srcId="{11C3D13E-12F0-4C31-85BD-F9A9DBC1D4BB}" destId="{6B613372-75BB-4674-8587-7B4B1F8ADC1C}" srcOrd="9" destOrd="0" presId="urn:microsoft.com/office/officeart/2005/8/layout/gear1"/>
    <dgm:cxn modelId="{7F18273C-7820-4CDE-B4F6-DC9B130B60C9}" type="presParOf" srcId="{11C3D13E-12F0-4C31-85BD-F9A9DBC1D4BB}" destId="{8A4EC6F6-27C4-458E-BE19-0D242582DE21}" srcOrd="10" destOrd="0" presId="urn:microsoft.com/office/officeart/2005/8/layout/gear1"/>
    <dgm:cxn modelId="{0DBFFAE1-7FF1-4D9F-AFA6-54DEE89D9984}" type="presParOf" srcId="{11C3D13E-12F0-4C31-85BD-F9A9DBC1D4BB}" destId="{CCF62C26-7548-4B69-A43F-16A145F4B1FD}" srcOrd="11" destOrd="0" presId="urn:microsoft.com/office/officeart/2005/8/layout/gear1"/>
    <dgm:cxn modelId="{67AF6D94-BAA1-42F1-9690-4A4AECE58DB1}" type="presParOf" srcId="{11C3D13E-12F0-4C31-85BD-F9A9DBC1D4BB}" destId="{B0B56ADA-183D-43AE-8AE6-369131868D7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9E159B-D1BF-419C-B283-F41CCA6760E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B9A9119C-DF55-4388-891D-2BD4CC88CB9D}">
      <dgm:prSet phldrT="[Texte]" custT="1"/>
      <dgm:spPr>
        <a:solidFill>
          <a:srgbClr val="A3ADD8"/>
        </a:solidFill>
      </dgm:spPr>
      <dgm:t>
        <a:bodyPr/>
        <a:lstStyle/>
        <a:p>
          <a:r>
            <a:rPr lang="fr-FR" sz="2400" b="1" dirty="0">
              <a:solidFill>
                <a:prstClr val="black"/>
              </a:solidFill>
              <a:latin typeface="Century Gothic" panose="020B0502020202020204" pitchFamily="34" charset="0"/>
            </a:rPr>
            <a:t>coûts de personnel </a:t>
          </a:r>
          <a:r>
            <a:rPr lang="fr-FR" sz="2400" dirty="0">
              <a:solidFill>
                <a:prstClr val="black"/>
              </a:solidFill>
              <a:latin typeface="Century Gothic" panose="020B0502020202020204" pitchFamily="34" charset="0"/>
            </a:rPr>
            <a:t>: la personne en charge de la coordination du projet au sein de la collectivité</a:t>
          </a:r>
          <a:endParaRPr lang="fr-FR" sz="2400" dirty="0"/>
        </a:p>
      </dgm:t>
    </dgm:pt>
    <dgm:pt modelId="{AE721D2D-8CB2-47F3-A99F-DF42A978760D}" type="parTrans" cxnId="{77C039D4-7461-4F15-8727-1C12CEB56DBE}">
      <dgm:prSet/>
      <dgm:spPr/>
      <dgm:t>
        <a:bodyPr/>
        <a:lstStyle/>
        <a:p>
          <a:endParaRPr lang="fr-FR"/>
        </a:p>
      </dgm:t>
    </dgm:pt>
    <dgm:pt modelId="{7D7423E1-729E-49E5-8610-EDFD6B0AA586}" type="sibTrans" cxnId="{77C039D4-7461-4F15-8727-1C12CEB56DBE}">
      <dgm:prSet/>
      <dgm:spPr/>
      <dgm:t>
        <a:bodyPr/>
        <a:lstStyle/>
        <a:p>
          <a:endParaRPr lang="fr-FR"/>
        </a:p>
      </dgm:t>
    </dgm:pt>
    <dgm:pt modelId="{9A972988-BDAA-4559-BEF1-7B36405ADD62}">
      <dgm:prSet phldrT="[Texte]" custT="1"/>
      <dgm:spPr>
        <a:solidFill>
          <a:srgbClr val="A3ADD8"/>
        </a:solidFill>
      </dgm:spPr>
      <dgm:t>
        <a:bodyPr/>
        <a:lstStyle/>
        <a:p>
          <a:r>
            <a:rPr lang="fr-FR" sz="2400" b="1" dirty="0">
              <a:solidFill>
                <a:prstClr val="black"/>
              </a:solidFill>
              <a:latin typeface="Century Gothic" panose="020B0502020202020204" pitchFamily="34" charset="0"/>
            </a:rPr>
            <a:t>coûts administratifs et de fonctionnement </a:t>
          </a:r>
          <a:endParaRPr lang="fr-FR" sz="2400" dirty="0"/>
        </a:p>
      </dgm:t>
    </dgm:pt>
    <dgm:pt modelId="{EB756329-294D-4F7E-9D04-0DF55E5D6178}" type="parTrans" cxnId="{FB17AD97-AF76-49B7-8595-3FFC2D9D1365}">
      <dgm:prSet/>
      <dgm:spPr/>
      <dgm:t>
        <a:bodyPr/>
        <a:lstStyle/>
        <a:p>
          <a:endParaRPr lang="fr-FR"/>
        </a:p>
      </dgm:t>
    </dgm:pt>
    <dgm:pt modelId="{74F3B318-5707-43E0-B274-3EF58EEBB1A5}" type="sibTrans" cxnId="{FB17AD97-AF76-49B7-8595-3FFC2D9D1365}">
      <dgm:prSet/>
      <dgm:spPr/>
      <dgm:t>
        <a:bodyPr/>
        <a:lstStyle/>
        <a:p>
          <a:endParaRPr lang="fr-FR"/>
        </a:p>
      </dgm:t>
    </dgm:pt>
    <dgm:pt modelId="{917258CD-718A-41A0-9803-7E7F02FA4D17}">
      <dgm:prSet phldrT="[Texte]" custT="1"/>
      <dgm:spPr>
        <a:solidFill>
          <a:srgbClr val="A3ADD8"/>
        </a:solidFill>
      </dgm:spPr>
      <dgm:t>
        <a:bodyPr/>
        <a:lstStyle/>
        <a:p>
          <a:r>
            <a:rPr lang="fr-FR" sz="2400" b="1" dirty="0">
              <a:solidFill>
                <a:prstClr val="black"/>
              </a:solidFill>
              <a:latin typeface="Century Gothic" panose="020B0502020202020204" pitchFamily="34" charset="0"/>
            </a:rPr>
            <a:t>coûts de déplacements et d'hébergements </a:t>
          </a:r>
          <a:r>
            <a:rPr lang="fr-FR" sz="2400" dirty="0">
              <a:solidFill>
                <a:prstClr val="black"/>
              </a:solidFill>
              <a:latin typeface="Century Gothic" panose="020B0502020202020204" pitchFamily="34" charset="0"/>
            </a:rPr>
            <a:t>: visites entre villes européennes ou en interne</a:t>
          </a:r>
          <a:endParaRPr lang="fr-FR" sz="2400" dirty="0"/>
        </a:p>
      </dgm:t>
    </dgm:pt>
    <dgm:pt modelId="{10A7721F-2DCC-4179-962E-D3F893464FF9}" type="parTrans" cxnId="{BC7C6A4D-6DF3-4A22-9901-B168E78FC636}">
      <dgm:prSet/>
      <dgm:spPr/>
      <dgm:t>
        <a:bodyPr/>
        <a:lstStyle/>
        <a:p>
          <a:endParaRPr lang="fr-FR"/>
        </a:p>
      </dgm:t>
    </dgm:pt>
    <dgm:pt modelId="{414E1FDB-BCC5-489C-9ACB-EA8FF669B3BC}" type="sibTrans" cxnId="{BC7C6A4D-6DF3-4A22-9901-B168E78FC636}">
      <dgm:prSet/>
      <dgm:spPr/>
      <dgm:t>
        <a:bodyPr/>
        <a:lstStyle/>
        <a:p>
          <a:endParaRPr lang="fr-FR"/>
        </a:p>
      </dgm:t>
    </dgm:pt>
    <dgm:pt modelId="{B6F09906-869E-414D-8827-C6BA1F08B5BC}">
      <dgm:prSet phldrT="[Texte]" custT="1"/>
      <dgm:spPr>
        <a:solidFill>
          <a:srgbClr val="A3ADD8"/>
        </a:solidFill>
      </dgm:spPr>
      <dgm:t>
        <a:bodyPr/>
        <a:lstStyle/>
        <a:p>
          <a:r>
            <a:rPr lang="fr-FR" sz="2400" b="1" dirty="0">
              <a:solidFill>
                <a:prstClr val="black"/>
              </a:solidFill>
              <a:latin typeface="Century Gothic" panose="020B0502020202020204" pitchFamily="34" charset="0"/>
            </a:rPr>
            <a:t>coûts d'expertise externes </a:t>
          </a:r>
          <a:r>
            <a:rPr lang="fr-FR" sz="2400" dirty="0">
              <a:solidFill>
                <a:prstClr val="black"/>
              </a:solidFill>
              <a:latin typeface="Century Gothic" panose="020B0502020202020204" pitchFamily="34" charset="0"/>
            </a:rPr>
            <a:t>: experts externes, lancement de marchés pour des études, activités de communication, </a:t>
          </a:r>
          <a:r>
            <a:rPr lang="fr-FR" sz="2400" dirty="0" err="1">
              <a:solidFill>
                <a:prstClr val="black"/>
              </a:solidFill>
              <a:latin typeface="Century Gothic" panose="020B0502020202020204" pitchFamily="34" charset="0"/>
            </a:rPr>
            <a:t>etc</a:t>
          </a:r>
          <a:endParaRPr lang="fr-FR" sz="2400" dirty="0"/>
        </a:p>
      </dgm:t>
    </dgm:pt>
    <dgm:pt modelId="{484C98C2-7E86-4525-B346-7835AD8D2B6A}" type="parTrans" cxnId="{36281B1B-1EA4-47DB-9254-9AE2BF3244E8}">
      <dgm:prSet/>
      <dgm:spPr/>
      <dgm:t>
        <a:bodyPr/>
        <a:lstStyle/>
        <a:p>
          <a:endParaRPr lang="fr-FR"/>
        </a:p>
      </dgm:t>
    </dgm:pt>
    <dgm:pt modelId="{AD94F0BD-2996-4B2B-9F15-183A4E6AB280}" type="sibTrans" cxnId="{36281B1B-1EA4-47DB-9254-9AE2BF3244E8}">
      <dgm:prSet/>
      <dgm:spPr/>
      <dgm:t>
        <a:bodyPr/>
        <a:lstStyle/>
        <a:p>
          <a:endParaRPr lang="fr-FR"/>
        </a:p>
      </dgm:t>
    </dgm:pt>
    <dgm:pt modelId="{FD531F5E-8243-4126-9E24-C02DE1CAA5B6}">
      <dgm:prSet phldrT="[Texte]" custT="1"/>
      <dgm:spPr>
        <a:solidFill>
          <a:srgbClr val="A3ADD8"/>
        </a:solidFill>
      </dgm:spPr>
      <dgm:t>
        <a:bodyPr/>
        <a:lstStyle/>
        <a:p>
          <a:r>
            <a:rPr lang="fr-FR" sz="2400" b="1" dirty="0">
              <a:solidFill>
                <a:prstClr val="black"/>
              </a:solidFill>
              <a:latin typeface="Century Gothic" panose="020B0502020202020204" pitchFamily="34" charset="0"/>
            </a:rPr>
            <a:t>coûts d'équipement </a:t>
          </a:r>
          <a:r>
            <a:rPr lang="fr-FR" sz="2400" dirty="0">
              <a:solidFill>
                <a:prstClr val="black"/>
              </a:solidFill>
              <a:latin typeface="Century Gothic" panose="020B0502020202020204" pitchFamily="34" charset="0"/>
            </a:rPr>
            <a:t>: pas de gros investissements pour les infrastructures / seulement pour les actions pilotes</a:t>
          </a:r>
          <a:endParaRPr lang="fr-FR" sz="2400" dirty="0"/>
        </a:p>
      </dgm:t>
    </dgm:pt>
    <dgm:pt modelId="{6F172FF3-FB21-46DC-9741-00AF1A85F8B6}" type="parTrans" cxnId="{55CC4A52-C1A5-4CEB-B812-ED285FB3CB9C}">
      <dgm:prSet/>
      <dgm:spPr/>
      <dgm:t>
        <a:bodyPr/>
        <a:lstStyle/>
        <a:p>
          <a:endParaRPr lang="fr-FR"/>
        </a:p>
      </dgm:t>
    </dgm:pt>
    <dgm:pt modelId="{DE064483-F064-4203-BC45-68DAF0913C06}" type="sibTrans" cxnId="{55CC4A52-C1A5-4CEB-B812-ED285FB3CB9C}">
      <dgm:prSet/>
      <dgm:spPr/>
      <dgm:t>
        <a:bodyPr/>
        <a:lstStyle/>
        <a:p>
          <a:endParaRPr lang="fr-FR"/>
        </a:p>
      </dgm:t>
    </dgm:pt>
    <dgm:pt modelId="{DF4B3EF4-A265-4539-B829-DA06E5B84E8B}" type="pres">
      <dgm:prSet presAssocID="{929E159B-D1BF-419C-B283-F41CCA6760EE}" presName="linear" presStyleCnt="0">
        <dgm:presLayoutVars>
          <dgm:dir/>
          <dgm:animLvl val="lvl"/>
          <dgm:resizeHandles val="exact"/>
        </dgm:presLayoutVars>
      </dgm:prSet>
      <dgm:spPr/>
    </dgm:pt>
    <dgm:pt modelId="{E6B2C98A-A62A-4BCA-8675-5A4FA96F2EF9}" type="pres">
      <dgm:prSet presAssocID="{B9A9119C-DF55-4388-891D-2BD4CC88CB9D}" presName="parentLin" presStyleCnt="0"/>
      <dgm:spPr/>
    </dgm:pt>
    <dgm:pt modelId="{F591AADB-6248-4F86-9332-B69872AF6F5D}" type="pres">
      <dgm:prSet presAssocID="{B9A9119C-DF55-4388-891D-2BD4CC88CB9D}" presName="parentLeftMargin" presStyleLbl="node1" presStyleIdx="0" presStyleCnt="5"/>
      <dgm:spPr/>
    </dgm:pt>
    <dgm:pt modelId="{B0C0DF97-2C90-4DB5-889D-B165953AF757}" type="pres">
      <dgm:prSet presAssocID="{B9A9119C-DF55-4388-891D-2BD4CC88CB9D}" presName="parentText" presStyleLbl="node1" presStyleIdx="0" presStyleCnt="5" custScaleX="100092" custScaleY="131329">
        <dgm:presLayoutVars>
          <dgm:chMax val="0"/>
          <dgm:bulletEnabled val="1"/>
        </dgm:presLayoutVars>
      </dgm:prSet>
      <dgm:spPr/>
    </dgm:pt>
    <dgm:pt modelId="{D6ED9F4F-0F55-405D-AD71-9E4C21B000D3}" type="pres">
      <dgm:prSet presAssocID="{B9A9119C-DF55-4388-891D-2BD4CC88CB9D}" presName="negativeSpace" presStyleCnt="0"/>
      <dgm:spPr/>
    </dgm:pt>
    <dgm:pt modelId="{81019B0A-C3A8-43AD-B39D-CD78E35E35DE}" type="pres">
      <dgm:prSet presAssocID="{B9A9119C-DF55-4388-891D-2BD4CC88CB9D}" presName="childText" presStyleLbl="conFgAcc1" presStyleIdx="0" presStyleCnt="5">
        <dgm:presLayoutVars>
          <dgm:bulletEnabled val="1"/>
        </dgm:presLayoutVars>
      </dgm:prSet>
      <dgm:spPr/>
    </dgm:pt>
    <dgm:pt modelId="{FF1A3E58-909E-4D41-B316-2C46EAE88DA2}" type="pres">
      <dgm:prSet presAssocID="{7D7423E1-729E-49E5-8610-EDFD6B0AA586}" presName="spaceBetweenRectangles" presStyleCnt="0"/>
      <dgm:spPr/>
    </dgm:pt>
    <dgm:pt modelId="{AD070D8D-500C-445F-A7AA-D9BEC649CCEE}" type="pres">
      <dgm:prSet presAssocID="{9A972988-BDAA-4559-BEF1-7B36405ADD62}" presName="parentLin" presStyleCnt="0"/>
      <dgm:spPr/>
    </dgm:pt>
    <dgm:pt modelId="{FAE5163E-0DAA-49A6-9E10-DFC7B689DBCA}" type="pres">
      <dgm:prSet presAssocID="{9A972988-BDAA-4559-BEF1-7B36405ADD62}" presName="parentLeftMargin" presStyleLbl="node1" presStyleIdx="0" presStyleCnt="5"/>
      <dgm:spPr/>
    </dgm:pt>
    <dgm:pt modelId="{E964C179-1C55-4267-8565-466B47FF482C}" type="pres">
      <dgm:prSet presAssocID="{9A972988-BDAA-4559-BEF1-7B36405ADD62}" presName="parentText" presStyleLbl="node1" presStyleIdx="1" presStyleCnt="5" custScaleY="134093">
        <dgm:presLayoutVars>
          <dgm:chMax val="0"/>
          <dgm:bulletEnabled val="1"/>
        </dgm:presLayoutVars>
      </dgm:prSet>
      <dgm:spPr/>
    </dgm:pt>
    <dgm:pt modelId="{77067B7C-53DC-403B-BD09-98600197F8FD}" type="pres">
      <dgm:prSet presAssocID="{9A972988-BDAA-4559-BEF1-7B36405ADD62}" presName="negativeSpace" presStyleCnt="0"/>
      <dgm:spPr/>
    </dgm:pt>
    <dgm:pt modelId="{59191400-4D49-4DD4-9CB1-C128BED0449B}" type="pres">
      <dgm:prSet presAssocID="{9A972988-BDAA-4559-BEF1-7B36405ADD62}" presName="childText" presStyleLbl="conFgAcc1" presStyleIdx="1" presStyleCnt="5">
        <dgm:presLayoutVars>
          <dgm:bulletEnabled val="1"/>
        </dgm:presLayoutVars>
      </dgm:prSet>
      <dgm:spPr/>
    </dgm:pt>
    <dgm:pt modelId="{8A4065AD-C0F1-4C8F-BF5C-1267DB07A90D}" type="pres">
      <dgm:prSet presAssocID="{74F3B318-5707-43E0-B274-3EF58EEBB1A5}" presName="spaceBetweenRectangles" presStyleCnt="0"/>
      <dgm:spPr/>
    </dgm:pt>
    <dgm:pt modelId="{9D07B814-AEB7-4FDC-829B-2825D258CBA5}" type="pres">
      <dgm:prSet presAssocID="{917258CD-718A-41A0-9803-7E7F02FA4D17}" presName="parentLin" presStyleCnt="0"/>
      <dgm:spPr/>
    </dgm:pt>
    <dgm:pt modelId="{154E2099-EB57-4C6F-B132-B1DACE1BFE8B}" type="pres">
      <dgm:prSet presAssocID="{917258CD-718A-41A0-9803-7E7F02FA4D17}" presName="parentLeftMargin" presStyleLbl="node1" presStyleIdx="1" presStyleCnt="5"/>
      <dgm:spPr/>
    </dgm:pt>
    <dgm:pt modelId="{FB45CAA7-C015-478C-A394-F31FCD434565}" type="pres">
      <dgm:prSet presAssocID="{917258CD-718A-41A0-9803-7E7F02FA4D17}" presName="parentText" presStyleLbl="node1" presStyleIdx="2" presStyleCnt="5" custScaleY="149815">
        <dgm:presLayoutVars>
          <dgm:chMax val="0"/>
          <dgm:bulletEnabled val="1"/>
        </dgm:presLayoutVars>
      </dgm:prSet>
      <dgm:spPr/>
    </dgm:pt>
    <dgm:pt modelId="{A72D8931-620A-45FE-9CA9-44F35FA68C64}" type="pres">
      <dgm:prSet presAssocID="{917258CD-718A-41A0-9803-7E7F02FA4D17}" presName="negativeSpace" presStyleCnt="0"/>
      <dgm:spPr/>
    </dgm:pt>
    <dgm:pt modelId="{D39B897F-696E-4156-AC60-893E88661625}" type="pres">
      <dgm:prSet presAssocID="{917258CD-718A-41A0-9803-7E7F02FA4D17}" presName="childText" presStyleLbl="conFgAcc1" presStyleIdx="2" presStyleCnt="5">
        <dgm:presLayoutVars>
          <dgm:bulletEnabled val="1"/>
        </dgm:presLayoutVars>
      </dgm:prSet>
      <dgm:spPr/>
    </dgm:pt>
    <dgm:pt modelId="{7FA21A65-D20A-4CA0-9CB3-EA8AC509A176}" type="pres">
      <dgm:prSet presAssocID="{414E1FDB-BCC5-489C-9ACB-EA8FF669B3BC}" presName="spaceBetweenRectangles" presStyleCnt="0"/>
      <dgm:spPr/>
    </dgm:pt>
    <dgm:pt modelId="{51549862-68BD-4DAA-ACAC-D1950FFCB178}" type="pres">
      <dgm:prSet presAssocID="{B6F09906-869E-414D-8827-C6BA1F08B5BC}" presName="parentLin" presStyleCnt="0"/>
      <dgm:spPr/>
    </dgm:pt>
    <dgm:pt modelId="{108DDA3C-CB90-4E9F-80F7-D171909D1A33}" type="pres">
      <dgm:prSet presAssocID="{B6F09906-869E-414D-8827-C6BA1F08B5BC}" presName="parentLeftMargin" presStyleLbl="node1" presStyleIdx="2" presStyleCnt="5"/>
      <dgm:spPr/>
    </dgm:pt>
    <dgm:pt modelId="{58064484-7E84-4D71-8B60-FAA051319282}" type="pres">
      <dgm:prSet presAssocID="{B6F09906-869E-414D-8827-C6BA1F08B5BC}" presName="parentText" presStyleLbl="node1" presStyleIdx="3" presStyleCnt="5" custScaleY="143336">
        <dgm:presLayoutVars>
          <dgm:chMax val="0"/>
          <dgm:bulletEnabled val="1"/>
        </dgm:presLayoutVars>
      </dgm:prSet>
      <dgm:spPr/>
    </dgm:pt>
    <dgm:pt modelId="{F9EB1012-3D39-430F-B209-DC10052D22E2}" type="pres">
      <dgm:prSet presAssocID="{B6F09906-869E-414D-8827-C6BA1F08B5BC}" presName="negativeSpace" presStyleCnt="0"/>
      <dgm:spPr/>
    </dgm:pt>
    <dgm:pt modelId="{F43222D0-BE2D-420A-8E45-00C438461E2A}" type="pres">
      <dgm:prSet presAssocID="{B6F09906-869E-414D-8827-C6BA1F08B5BC}" presName="childText" presStyleLbl="conFgAcc1" presStyleIdx="3" presStyleCnt="5">
        <dgm:presLayoutVars>
          <dgm:bulletEnabled val="1"/>
        </dgm:presLayoutVars>
      </dgm:prSet>
      <dgm:spPr/>
    </dgm:pt>
    <dgm:pt modelId="{E05B5D7B-9F56-408F-9E24-2D864ED5C04E}" type="pres">
      <dgm:prSet presAssocID="{AD94F0BD-2996-4B2B-9F15-183A4E6AB280}" presName="spaceBetweenRectangles" presStyleCnt="0"/>
      <dgm:spPr/>
    </dgm:pt>
    <dgm:pt modelId="{8918A216-B618-47AA-9056-E1A7546841ED}" type="pres">
      <dgm:prSet presAssocID="{FD531F5E-8243-4126-9E24-C02DE1CAA5B6}" presName="parentLin" presStyleCnt="0"/>
      <dgm:spPr/>
    </dgm:pt>
    <dgm:pt modelId="{EDD55F39-9605-4B4B-8E3E-5AEEFA15EEF6}" type="pres">
      <dgm:prSet presAssocID="{FD531F5E-8243-4126-9E24-C02DE1CAA5B6}" presName="parentLeftMargin" presStyleLbl="node1" presStyleIdx="3" presStyleCnt="5"/>
      <dgm:spPr/>
    </dgm:pt>
    <dgm:pt modelId="{70FAAE48-95F5-4C7A-85CD-87BB899AA6B2}" type="pres">
      <dgm:prSet presAssocID="{FD531F5E-8243-4126-9E24-C02DE1CAA5B6}" presName="parentText" presStyleLbl="node1" presStyleIdx="4" presStyleCnt="5" custScaleY="140096">
        <dgm:presLayoutVars>
          <dgm:chMax val="0"/>
          <dgm:bulletEnabled val="1"/>
        </dgm:presLayoutVars>
      </dgm:prSet>
      <dgm:spPr/>
    </dgm:pt>
    <dgm:pt modelId="{678CC67D-B62D-4A37-BDED-226CF4F8CD2A}" type="pres">
      <dgm:prSet presAssocID="{FD531F5E-8243-4126-9E24-C02DE1CAA5B6}" presName="negativeSpace" presStyleCnt="0"/>
      <dgm:spPr/>
    </dgm:pt>
    <dgm:pt modelId="{971CBFD0-B602-4C70-B059-8E0CE924197B}" type="pres">
      <dgm:prSet presAssocID="{FD531F5E-8243-4126-9E24-C02DE1CAA5B6}" presName="childText" presStyleLbl="conFgAcc1" presStyleIdx="4" presStyleCnt="5">
        <dgm:presLayoutVars>
          <dgm:bulletEnabled val="1"/>
        </dgm:presLayoutVars>
      </dgm:prSet>
      <dgm:spPr/>
    </dgm:pt>
  </dgm:ptLst>
  <dgm:cxnLst>
    <dgm:cxn modelId="{E61C400E-6AC1-4C2A-95F2-FEAF800F0FA5}" type="presOf" srcId="{9A972988-BDAA-4559-BEF1-7B36405ADD62}" destId="{FAE5163E-0DAA-49A6-9E10-DFC7B689DBCA}" srcOrd="0" destOrd="0" presId="urn:microsoft.com/office/officeart/2005/8/layout/list1"/>
    <dgm:cxn modelId="{36281B1B-1EA4-47DB-9254-9AE2BF3244E8}" srcId="{929E159B-D1BF-419C-B283-F41CCA6760EE}" destId="{B6F09906-869E-414D-8827-C6BA1F08B5BC}" srcOrd="3" destOrd="0" parTransId="{484C98C2-7E86-4525-B346-7835AD8D2B6A}" sibTransId="{AD94F0BD-2996-4B2B-9F15-183A4E6AB280}"/>
    <dgm:cxn modelId="{771C351E-80F9-4E0D-AC5E-52BBC0F41288}" type="presOf" srcId="{B6F09906-869E-414D-8827-C6BA1F08B5BC}" destId="{58064484-7E84-4D71-8B60-FAA051319282}" srcOrd="1" destOrd="0" presId="urn:microsoft.com/office/officeart/2005/8/layout/list1"/>
    <dgm:cxn modelId="{2D2E4C24-BF35-4F6C-B04C-C8433FE74E54}" type="presOf" srcId="{917258CD-718A-41A0-9803-7E7F02FA4D17}" destId="{154E2099-EB57-4C6F-B132-B1DACE1BFE8B}" srcOrd="0" destOrd="0" presId="urn:microsoft.com/office/officeart/2005/8/layout/list1"/>
    <dgm:cxn modelId="{622B7643-D038-4F84-9845-3F01E7A332B1}" type="presOf" srcId="{929E159B-D1BF-419C-B283-F41CCA6760EE}" destId="{DF4B3EF4-A265-4539-B829-DA06E5B84E8B}" srcOrd="0" destOrd="0" presId="urn:microsoft.com/office/officeart/2005/8/layout/list1"/>
    <dgm:cxn modelId="{BC7C6A4D-6DF3-4A22-9901-B168E78FC636}" srcId="{929E159B-D1BF-419C-B283-F41CCA6760EE}" destId="{917258CD-718A-41A0-9803-7E7F02FA4D17}" srcOrd="2" destOrd="0" parTransId="{10A7721F-2DCC-4179-962E-D3F893464FF9}" sibTransId="{414E1FDB-BCC5-489C-9ACB-EA8FF669B3BC}"/>
    <dgm:cxn modelId="{55CC4A52-C1A5-4CEB-B812-ED285FB3CB9C}" srcId="{929E159B-D1BF-419C-B283-F41CCA6760EE}" destId="{FD531F5E-8243-4126-9E24-C02DE1CAA5B6}" srcOrd="4" destOrd="0" parTransId="{6F172FF3-FB21-46DC-9741-00AF1A85F8B6}" sibTransId="{DE064483-F064-4203-BC45-68DAF0913C06}"/>
    <dgm:cxn modelId="{576C3758-B897-40B2-BF21-9F5789FC72DE}" type="presOf" srcId="{B9A9119C-DF55-4388-891D-2BD4CC88CB9D}" destId="{F591AADB-6248-4F86-9332-B69872AF6F5D}" srcOrd="0" destOrd="0" presId="urn:microsoft.com/office/officeart/2005/8/layout/list1"/>
    <dgm:cxn modelId="{E34C2288-9CAB-4512-98E2-476D9B05F397}" type="presOf" srcId="{FD531F5E-8243-4126-9E24-C02DE1CAA5B6}" destId="{EDD55F39-9605-4B4B-8E3E-5AEEFA15EEF6}" srcOrd="0" destOrd="0" presId="urn:microsoft.com/office/officeart/2005/8/layout/list1"/>
    <dgm:cxn modelId="{8AD74392-F1F1-4FAB-959B-342A2C811ABF}" type="presOf" srcId="{B9A9119C-DF55-4388-891D-2BD4CC88CB9D}" destId="{B0C0DF97-2C90-4DB5-889D-B165953AF757}" srcOrd="1" destOrd="0" presId="urn:microsoft.com/office/officeart/2005/8/layout/list1"/>
    <dgm:cxn modelId="{68816692-8586-452D-91B9-D86AE35BF3D2}" type="presOf" srcId="{9A972988-BDAA-4559-BEF1-7B36405ADD62}" destId="{E964C179-1C55-4267-8565-466B47FF482C}" srcOrd="1" destOrd="0" presId="urn:microsoft.com/office/officeart/2005/8/layout/list1"/>
    <dgm:cxn modelId="{FB17AD97-AF76-49B7-8595-3FFC2D9D1365}" srcId="{929E159B-D1BF-419C-B283-F41CCA6760EE}" destId="{9A972988-BDAA-4559-BEF1-7B36405ADD62}" srcOrd="1" destOrd="0" parTransId="{EB756329-294D-4F7E-9D04-0DF55E5D6178}" sibTransId="{74F3B318-5707-43E0-B274-3EF58EEBB1A5}"/>
    <dgm:cxn modelId="{7F833EC2-77BA-4768-B5DF-67E9704BDC1B}" type="presOf" srcId="{917258CD-718A-41A0-9803-7E7F02FA4D17}" destId="{FB45CAA7-C015-478C-A394-F31FCD434565}" srcOrd="1" destOrd="0" presId="urn:microsoft.com/office/officeart/2005/8/layout/list1"/>
    <dgm:cxn modelId="{A26BACC9-9588-46B8-8AFE-CA2353B4A97F}" type="presOf" srcId="{B6F09906-869E-414D-8827-C6BA1F08B5BC}" destId="{108DDA3C-CB90-4E9F-80F7-D171909D1A33}" srcOrd="0" destOrd="0" presId="urn:microsoft.com/office/officeart/2005/8/layout/list1"/>
    <dgm:cxn modelId="{77C039D4-7461-4F15-8727-1C12CEB56DBE}" srcId="{929E159B-D1BF-419C-B283-F41CCA6760EE}" destId="{B9A9119C-DF55-4388-891D-2BD4CC88CB9D}" srcOrd="0" destOrd="0" parTransId="{AE721D2D-8CB2-47F3-A99F-DF42A978760D}" sibTransId="{7D7423E1-729E-49E5-8610-EDFD6B0AA586}"/>
    <dgm:cxn modelId="{0357F1E3-CF27-4E49-A050-D7D1B28D7B65}" type="presOf" srcId="{FD531F5E-8243-4126-9E24-C02DE1CAA5B6}" destId="{70FAAE48-95F5-4C7A-85CD-87BB899AA6B2}" srcOrd="1" destOrd="0" presId="urn:microsoft.com/office/officeart/2005/8/layout/list1"/>
    <dgm:cxn modelId="{83BF4EFE-CBCB-4D40-8672-EEC4A1539FA1}" type="presParOf" srcId="{DF4B3EF4-A265-4539-B829-DA06E5B84E8B}" destId="{E6B2C98A-A62A-4BCA-8675-5A4FA96F2EF9}" srcOrd="0" destOrd="0" presId="urn:microsoft.com/office/officeart/2005/8/layout/list1"/>
    <dgm:cxn modelId="{195C782C-8F29-4E24-A299-E8872F84D7F1}" type="presParOf" srcId="{E6B2C98A-A62A-4BCA-8675-5A4FA96F2EF9}" destId="{F591AADB-6248-4F86-9332-B69872AF6F5D}" srcOrd="0" destOrd="0" presId="urn:microsoft.com/office/officeart/2005/8/layout/list1"/>
    <dgm:cxn modelId="{4A08B152-E453-4136-9993-A7F4506B3F75}" type="presParOf" srcId="{E6B2C98A-A62A-4BCA-8675-5A4FA96F2EF9}" destId="{B0C0DF97-2C90-4DB5-889D-B165953AF757}" srcOrd="1" destOrd="0" presId="urn:microsoft.com/office/officeart/2005/8/layout/list1"/>
    <dgm:cxn modelId="{FFADED49-0BCC-49FA-A1D4-5DC0929C4996}" type="presParOf" srcId="{DF4B3EF4-A265-4539-B829-DA06E5B84E8B}" destId="{D6ED9F4F-0F55-405D-AD71-9E4C21B000D3}" srcOrd="1" destOrd="0" presId="urn:microsoft.com/office/officeart/2005/8/layout/list1"/>
    <dgm:cxn modelId="{67EDC682-47B6-4DEC-9995-E54BD032CF77}" type="presParOf" srcId="{DF4B3EF4-A265-4539-B829-DA06E5B84E8B}" destId="{81019B0A-C3A8-43AD-B39D-CD78E35E35DE}" srcOrd="2" destOrd="0" presId="urn:microsoft.com/office/officeart/2005/8/layout/list1"/>
    <dgm:cxn modelId="{203156C7-F89A-499F-B682-6756306F941E}" type="presParOf" srcId="{DF4B3EF4-A265-4539-B829-DA06E5B84E8B}" destId="{FF1A3E58-909E-4D41-B316-2C46EAE88DA2}" srcOrd="3" destOrd="0" presId="urn:microsoft.com/office/officeart/2005/8/layout/list1"/>
    <dgm:cxn modelId="{B1476E82-2911-4198-8C06-D3BB6FA55E81}" type="presParOf" srcId="{DF4B3EF4-A265-4539-B829-DA06E5B84E8B}" destId="{AD070D8D-500C-445F-A7AA-D9BEC649CCEE}" srcOrd="4" destOrd="0" presId="urn:microsoft.com/office/officeart/2005/8/layout/list1"/>
    <dgm:cxn modelId="{5CA334C9-EAD1-47FB-9166-01AE5D5BF1A2}" type="presParOf" srcId="{AD070D8D-500C-445F-A7AA-D9BEC649CCEE}" destId="{FAE5163E-0DAA-49A6-9E10-DFC7B689DBCA}" srcOrd="0" destOrd="0" presId="urn:microsoft.com/office/officeart/2005/8/layout/list1"/>
    <dgm:cxn modelId="{FEF81C45-405C-4D37-A2F6-B6A5EB580ADB}" type="presParOf" srcId="{AD070D8D-500C-445F-A7AA-D9BEC649CCEE}" destId="{E964C179-1C55-4267-8565-466B47FF482C}" srcOrd="1" destOrd="0" presId="urn:microsoft.com/office/officeart/2005/8/layout/list1"/>
    <dgm:cxn modelId="{CA407B08-165B-446B-8678-49CC3758453D}" type="presParOf" srcId="{DF4B3EF4-A265-4539-B829-DA06E5B84E8B}" destId="{77067B7C-53DC-403B-BD09-98600197F8FD}" srcOrd="5" destOrd="0" presId="urn:microsoft.com/office/officeart/2005/8/layout/list1"/>
    <dgm:cxn modelId="{D8FEB11B-ECAA-470B-B397-D020B7742239}" type="presParOf" srcId="{DF4B3EF4-A265-4539-B829-DA06E5B84E8B}" destId="{59191400-4D49-4DD4-9CB1-C128BED0449B}" srcOrd="6" destOrd="0" presId="urn:microsoft.com/office/officeart/2005/8/layout/list1"/>
    <dgm:cxn modelId="{36B65392-06A1-441D-B885-ADA42195DB0E}" type="presParOf" srcId="{DF4B3EF4-A265-4539-B829-DA06E5B84E8B}" destId="{8A4065AD-C0F1-4C8F-BF5C-1267DB07A90D}" srcOrd="7" destOrd="0" presId="urn:microsoft.com/office/officeart/2005/8/layout/list1"/>
    <dgm:cxn modelId="{41DDC256-7E33-4746-A4AC-06F7CA9A9473}" type="presParOf" srcId="{DF4B3EF4-A265-4539-B829-DA06E5B84E8B}" destId="{9D07B814-AEB7-4FDC-829B-2825D258CBA5}" srcOrd="8" destOrd="0" presId="urn:microsoft.com/office/officeart/2005/8/layout/list1"/>
    <dgm:cxn modelId="{9A8F00A7-2CEC-46E2-9695-354CD0291731}" type="presParOf" srcId="{9D07B814-AEB7-4FDC-829B-2825D258CBA5}" destId="{154E2099-EB57-4C6F-B132-B1DACE1BFE8B}" srcOrd="0" destOrd="0" presId="urn:microsoft.com/office/officeart/2005/8/layout/list1"/>
    <dgm:cxn modelId="{C169C01E-4A91-44D1-8534-EA7F89090984}" type="presParOf" srcId="{9D07B814-AEB7-4FDC-829B-2825D258CBA5}" destId="{FB45CAA7-C015-478C-A394-F31FCD434565}" srcOrd="1" destOrd="0" presId="urn:microsoft.com/office/officeart/2005/8/layout/list1"/>
    <dgm:cxn modelId="{5C6F5F96-E8BD-4FF0-A295-2FD620DD92F8}" type="presParOf" srcId="{DF4B3EF4-A265-4539-B829-DA06E5B84E8B}" destId="{A72D8931-620A-45FE-9CA9-44F35FA68C64}" srcOrd="9" destOrd="0" presId="urn:microsoft.com/office/officeart/2005/8/layout/list1"/>
    <dgm:cxn modelId="{E4FFEA33-7B24-4D62-9934-4C49507FF558}" type="presParOf" srcId="{DF4B3EF4-A265-4539-B829-DA06E5B84E8B}" destId="{D39B897F-696E-4156-AC60-893E88661625}" srcOrd="10" destOrd="0" presId="urn:microsoft.com/office/officeart/2005/8/layout/list1"/>
    <dgm:cxn modelId="{9B7CD9BE-3E94-408E-89DE-3FB4CCDAE368}" type="presParOf" srcId="{DF4B3EF4-A265-4539-B829-DA06E5B84E8B}" destId="{7FA21A65-D20A-4CA0-9CB3-EA8AC509A176}" srcOrd="11" destOrd="0" presId="urn:microsoft.com/office/officeart/2005/8/layout/list1"/>
    <dgm:cxn modelId="{7D503C96-B5E9-4749-A2EE-9789A6909904}" type="presParOf" srcId="{DF4B3EF4-A265-4539-B829-DA06E5B84E8B}" destId="{51549862-68BD-4DAA-ACAC-D1950FFCB178}" srcOrd="12" destOrd="0" presId="urn:microsoft.com/office/officeart/2005/8/layout/list1"/>
    <dgm:cxn modelId="{41344CAC-AF4E-42EA-A46E-1807324691EA}" type="presParOf" srcId="{51549862-68BD-4DAA-ACAC-D1950FFCB178}" destId="{108DDA3C-CB90-4E9F-80F7-D171909D1A33}" srcOrd="0" destOrd="0" presId="urn:microsoft.com/office/officeart/2005/8/layout/list1"/>
    <dgm:cxn modelId="{A743164F-C348-49EA-A886-305508320C8A}" type="presParOf" srcId="{51549862-68BD-4DAA-ACAC-D1950FFCB178}" destId="{58064484-7E84-4D71-8B60-FAA051319282}" srcOrd="1" destOrd="0" presId="urn:microsoft.com/office/officeart/2005/8/layout/list1"/>
    <dgm:cxn modelId="{1895F1E5-7739-4957-A990-919D950F2F31}" type="presParOf" srcId="{DF4B3EF4-A265-4539-B829-DA06E5B84E8B}" destId="{F9EB1012-3D39-430F-B209-DC10052D22E2}" srcOrd="13" destOrd="0" presId="urn:microsoft.com/office/officeart/2005/8/layout/list1"/>
    <dgm:cxn modelId="{7EA6655A-915E-4577-BF1B-1DA06FDC92A4}" type="presParOf" srcId="{DF4B3EF4-A265-4539-B829-DA06E5B84E8B}" destId="{F43222D0-BE2D-420A-8E45-00C438461E2A}" srcOrd="14" destOrd="0" presId="urn:microsoft.com/office/officeart/2005/8/layout/list1"/>
    <dgm:cxn modelId="{CCECA665-3D59-423E-9AA4-2D0CFB84090C}" type="presParOf" srcId="{DF4B3EF4-A265-4539-B829-DA06E5B84E8B}" destId="{E05B5D7B-9F56-408F-9E24-2D864ED5C04E}" srcOrd="15" destOrd="0" presId="urn:microsoft.com/office/officeart/2005/8/layout/list1"/>
    <dgm:cxn modelId="{447FCABD-8635-4B54-B227-2BFDF3C446CF}" type="presParOf" srcId="{DF4B3EF4-A265-4539-B829-DA06E5B84E8B}" destId="{8918A216-B618-47AA-9056-E1A7546841ED}" srcOrd="16" destOrd="0" presId="urn:microsoft.com/office/officeart/2005/8/layout/list1"/>
    <dgm:cxn modelId="{BEF33E4C-E548-4EB4-93E6-EEDB679ECA9B}" type="presParOf" srcId="{8918A216-B618-47AA-9056-E1A7546841ED}" destId="{EDD55F39-9605-4B4B-8E3E-5AEEFA15EEF6}" srcOrd="0" destOrd="0" presId="urn:microsoft.com/office/officeart/2005/8/layout/list1"/>
    <dgm:cxn modelId="{12406D86-BB6A-4964-BD83-A5AE7865C161}" type="presParOf" srcId="{8918A216-B618-47AA-9056-E1A7546841ED}" destId="{70FAAE48-95F5-4C7A-85CD-87BB899AA6B2}" srcOrd="1" destOrd="0" presId="urn:microsoft.com/office/officeart/2005/8/layout/list1"/>
    <dgm:cxn modelId="{2A3E2FF4-F9A7-4F5D-9759-4F577FAC69D2}" type="presParOf" srcId="{DF4B3EF4-A265-4539-B829-DA06E5B84E8B}" destId="{678CC67D-B62D-4A37-BDED-226CF4F8CD2A}" srcOrd="17" destOrd="0" presId="urn:microsoft.com/office/officeart/2005/8/layout/list1"/>
    <dgm:cxn modelId="{6C8E48B3-8BB0-4FF7-B70F-3D9ADA03CF0D}" type="presParOf" srcId="{DF4B3EF4-A265-4539-B829-DA06E5B84E8B}" destId="{971CBFD0-B602-4C70-B059-8E0CE924197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FDCBE-4855-4ED8-9EB7-343B48A0F7B4}">
      <dsp:nvSpPr>
        <dsp:cNvPr id="0" name=""/>
        <dsp:cNvSpPr/>
      </dsp:nvSpPr>
      <dsp:spPr>
        <a:xfrm>
          <a:off x="8012668" y="3323987"/>
          <a:ext cx="4062650" cy="4062650"/>
        </a:xfrm>
        <a:prstGeom prst="gear9">
          <a:avLst/>
        </a:prstGeom>
        <a:solidFill>
          <a:srgbClr val="1641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Échanges transnationaux</a:t>
          </a:r>
        </a:p>
      </dsp:txBody>
      <dsp:txXfrm>
        <a:off x="8829441" y="4275643"/>
        <a:ext cx="2429104" cy="2088286"/>
      </dsp:txXfrm>
    </dsp:sp>
    <dsp:sp modelId="{24C06E91-E791-48F8-979D-D04B8EED7A00}">
      <dsp:nvSpPr>
        <dsp:cNvPr id="0" name=""/>
        <dsp:cNvSpPr/>
      </dsp:nvSpPr>
      <dsp:spPr>
        <a:xfrm>
          <a:off x="5648943" y="2363724"/>
          <a:ext cx="2954655" cy="2954655"/>
        </a:xfrm>
        <a:prstGeom prst="gear6">
          <a:avLst/>
        </a:prstGeom>
        <a:solidFill>
          <a:srgbClr val="1641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Échanges locaux</a:t>
          </a:r>
        </a:p>
      </dsp:txBody>
      <dsp:txXfrm>
        <a:off x="6392786" y="3112063"/>
        <a:ext cx="1466969" cy="1457977"/>
      </dsp:txXfrm>
    </dsp:sp>
    <dsp:sp modelId="{D90B9BBB-C19F-4FC1-BC0A-B7670D32131C}">
      <dsp:nvSpPr>
        <dsp:cNvPr id="0" name=""/>
        <dsp:cNvSpPr/>
      </dsp:nvSpPr>
      <dsp:spPr>
        <a:xfrm rot="20700000">
          <a:off x="7303852" y="325313"/>
          <a:ext cx="2894959" cy="2894959"/>
        </a:xfrm>
        <a:prstGeom prst="gear6">
          <a:avLst/>
        </a:prstGeom>
        <a:solidFill>
          <a:srgbClr val="1641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Expert</a:t>
          </a:r>
        </a:p>
      </dsp:txBody>
      <dsp:txXfrm rot="-20700000">
        <a:off x="7938801" y="960262"/>
        <a:ext cx="1625060" cy="1625060"/>
      </dsp:txXfrm>
    </dsp:sp>
    <dsp:sp modelId="{8A4EC6F6-27C4-458E-BE19-0D242582DE21}">
      <dsp:nvSpPr>
        <dsp:cNvPr id="0" name=""/>
        <dsp:cNvSpPr/>
      </dsp:nvSpPr>
      <dsp:spPr>
        <a:xfrm>
          <a:off x="7736613" y="2690052"/>
          <a:ext cx="5200193" cy="5200193"/>
        </a:xfrm>
        <a:prstGeom prst="circularArrow">
          <a:avLst>
            <a:gd name="adj1" fmla="val 4687"/>
            <a:gd name="adj2" fmla="val 299029"/>
            <a:gd name="adj3" fmla="val 2561573"/>
            <a:gd name="adj4" fmla="val 157667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62C26-7548-4B69-A43F-16A145F4B1FD}">
      <dsp:nvSpPr>
        <dsp:cNvPr id="0" name=""/>
        <dsp:cNvSpPr/>
      </dsp:nvSpPr>
      <dsp:spPr>
        <a:xfrm>
          <a:off x="5125680" y="1696270"/>
          <a:ext cx="3778265" cy="37782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56ADA-183D-43AE-8AE6-369131868D7C}">
      <dsp:nvSpPr>
        <dsp:cNvPr id="0" name=""/>
        <dsp:cNvSpPr/>
      </dsp:nvSpPr>
      <dsp:spPr>
        <a:xfrm>
          <a:off x="6634218" y="-322491"/>
          <a:ext cx="4073730" cy="407373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19B0A-C3A8-43AD-B39D-CD78E35E35DE}">
      <dsp:nvSpPr>
        <dsp:cNvPr id="0" name=""/>
        <dsp:cNvSpPr/>
      </dsp:nvSpPr>
      <dsp:spPr>
        <a:xfrm>
          <a:off x="0" y="607655"/>
          <a:ext cx="17649098"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C0DF97-2C90-4DB5-889D-B165953AF757}">
      <dsp:nvSpPr>
        <dsp:cNvPr id="0" name=""/>
        <dsp:cNvSpPr/>
      </dsp:nvSpPr>
      <dsp:spPr>
        <a:xfrm>
          <a:off x="882454" y="79472"/>
          <a:ext cx="12365734" cy="852903"/>
        </a:xfrm>
        <a:prstGeom prst="roundRect">
          <a:avLst/>
        </a:prstGeom>
        <a:solidFill>
          <a:srgbClr val="A3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966" tIns="0" rIns="466966"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prstClr val="black"/>
              </a:solidFill>
              <a:latin typeface="Century Gothic" panose="020B0502020202020204" pitchFamily="34" charset="0"/>
            </a:rPr>
            <a:t>coûts de personnel </a:t>
          </a:r>
          <a:r>
            <a:rPr lang="fr-FR" sz="2400" kern="1200" dirty="0">
              <a:solidFill>
                <a:prstClr val="black"/>
              </a:solidFill>
              <a:latin typeface="Century Gothic" panose="020B0502020202020204" pitchFamily="34" charset="0"/>
            </a:rPr>
            <a:t>: la personne en charge de la coordination du projet au sein de la collectivité</a:t>
          </a:r>
          <a:endParaRPr lang="fr-FR" sz="2400" kern="1200" dirty="0"/>
        </a:p>
      </dsp:txBody>
      <dsp:txXfrm>
        <a:off x="924089" y="121107"/>
        <a:ext cx="12282464" cy="769633"/>
      </dsp:txXfrm>
    </dsp:sp>
    <dsp:sp modelId="{59191400-4D49-4DD4-9CB1-C128BED0449B}">
      <dsp:nvSpPr>
        <dsp:cNvPr id="0" name=""/>
        <dsp:cNvSpPr/>
      </dsp:nvSpPr>
      <dsp:spPr>
        <a:xfrm>
          <a:off x="0" y="1826989"/>
          <a:ext cx="17649098"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64C179-1C55-4267-8565-466B47FF482C}">
      <dsp:nvSpPr>
        <dsp:cNvPr id="0" name=""/>
        <dsp:cNvSpPr/>
      </dsp:nvSpPr>
      <dsp:spPr>
        <a:xfrm>
          <a:off x="882454" y="1280855"/>
          <a:ext cx="12354368" cy="870853"/>
        </a:xfrm>
        <a:prstGeom prst="roundRect">
          <a:avLst/>
        </a:prstGeom>
        <a:solidFill>
          <a:srgbClr val="A3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966" tIns="0" rIns="466966"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prstClr val="black"/>
              </a:solidFill>
              <a:latin typeface="Century Gothic" panose="020B0502020202020204" pitchFamily="34" charset="0"/>
            </a:rPr>
            <a:t>coûts administratifs et de fonctionnement </a:t>
          </a:r>
          <a:endParaRPr lang="fr-FR" sz="2400" kern="1200" dirty="0"/>
        </a:p>
      </dsp:txBody>
      <dsp:txXfrm>
        <a:off x="924966" y="1323367"/>
        <a:ext cx="12269344" cy="785829"/>
      </dsp:txXfrm>
    </dsp:sp>
    <dsp:sp modelId="{D39B897F-696E-4156-AC60-893E88661625}">
      <dsp:nvSpPr>
        <dsp:cNvPr id="0" name=""/>
        <dsp:cNvSpPr/>
      </dsp:nvSpPr>
      <dsp:spPr>
        <a:xfrm>
          <a:off x="0" y="3148427"/>
          <a:ext cx="17649098"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45CAA7-C015-478C-A394-F31FCD434565}">
      <dsp:nvSpPr>
        <dsp:cNvPr id="0" name=""/>
        <dsp:cNvSpPr/>
      </dsp:nvSpPr>
      <dsp:spPr>
        <a:xfrm>
          <a:off x="882454" y="2500189"/>
          <a:ext cx="12354368" cy="972958"/>
        </a:xfrm>
        <a:prstGeom prst="roundRect">
          <a:avLst/>
        </a:prstGeom>
        <a:solidFill>
          <a:srgbClr val="A3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966" tIns="0" rIns="466966"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prstClr val="black"/>
              </a:solidFill>
              <a:latin typeface="Century Gothic" panose="020B0502020202020204" pitchFamily="34" charset="0"/>
            </a:rPr>
            <a:t>coûts de déplacements et d'hébergements </a:t>
          </a:r>
          <a:r>
            <a:rPr lang="fr-FR" sz="2400" kern="1200" dirty="0">
              <a:solidFill>
                <a:prstClr val="black"/>
              </a:solidFill>
              <a:latin typeface="Century Gothic" panose="020B0502020202020204" pitchFamily="34" charset="0"/>
            </a:rPr>
            <a:t>: visites entre villes européennes ou en interne</a:t>
          </a:r>
          <a:endParaRPr lang="fr-FR" sz="2400" kern="1200" dirty="0"/>
        </a:p>
      </dsp:txBody>
      <dsp:txXfrm>
        <a:off x="929950" y="2547685"/>
        <a:ext cx="12259376" cy="877966"/>
      </dsp:txXfrm>
    </dsp:sp>
    <dsp:sp modelId="{F43222D0-BE2D-420A-8E45-00C438461E2A}">
      <dsp:nvSpPr>
        <dsp:cNvPr id="0" name=""/>
        <dsp:cNvSpPr/>
      </dsp:nvSpPr>
      <dsp:spPr>
        <a:xfrm>
          <a:off x="0" y="4427789"/>
          <a:ext cx="17649098"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064484-7E84-4D71-8B60-FAA051319282}">
      <dsp:nvSpPr>
        <dsp:cNvPr id="0" name=""/>
        <dsp:cNvSpPr/>
      </dsp:nvSpPr>
      <dsp:spPr>
        <a:xfrm>
          <a:off x="882454" y="3821627"/>
          <a:ext cx="12354368" cy="930881"/>
        </a:xfrm>
        <a:prstGeom prst="roundRect">
          <a:avLst/>
        </a:prstGeom>
        <a:solidFill>
          <a:srgbClr val="A3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966" tIns="0" rIns="466966"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prstClr val="black"/>
              </a:solidFill>
              <a:latin typeface="Century Gothic" panose="020B0502020202020204" pitchFamily="34" charset="0"/>
            </a:rPr>
            <a:t>coûts d'expertise externes </a:t>
          </a:r>
          <a:r>
            <a:rPr lang="fr-FR" sz="2400" kern="1200" dirty="0">
              <a:solidFill>
                <a:prstClr val="black"/>
              </a:solidFill>
              <a:latin typeface="Century Gothic" panose="020B0502020202020204" pitchFamily="34" charset="0"/>
            </a:rPr>
            <a:t>: experts externes, lancement de marchés pour des études, activités de communication, </a:t>
          </a:r>
          <a:r>
            <a:rPr lang="fr-FR" sz="2400" kern="1200" dirty="0" err="1">
              <a:solidFill>
                <a:prstClr val="black"/>
              </a:solidFill>
              <a:latin typeface="Century Gothic" panose="020B0502020202020204" pitchFamily="34" charset="0"/>
            </a:rPr>
            <a:t>etc</a:t>
          </a:r>
          <a:endParaRPr lang="fr-FR" sz="2400" kern="1200" dirty="0"/>
        </a:p>
      </dsp:txBody>
      <dsp:txXfrm>
        <a:off x="927896" y="3867069"/>
        <a:ext cx="12263484" cy="839997"/>
      </dsp:txXfrm>
    </dsp:sp>
    <dsp:sp modelId="{971CBFD0-B602-4C70-B059-8E0CE924197B}">
      <dsp:nvSpPr>
        <dsp:cNvPr id="0" name=""/>
        <dsp:cNvSpPr/>
      </dsp:nvSpPr>
      <dsp:spPr>
        <a:xfrm>
          <a:off x="0" y="5686108"/>
          <a:ext cx="17649098"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FAAE48-95F5-4C7A-85CD-87BB899AA6B2}">
      <dsp:nvSpPr>
        <dsp:cNvPr id="0" name=""/>
        <dsp:cNvSpPr/>
      </dsp:nvSpPr>
      <dsp:spPr>
        <a:xfrm>
          <a:off x="882454" y="5100989"/>
          <a:ext cx="12354368" cy="909839"/>
        </a:xfrm>
        <a:prstGeom prst="roundRect">
          <a:avLst/>
        </a:prstGeom>
        <a:solidFill>
          <a:srgbClr val="A3AD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6966" tIns="0" rIns="466966" bIns="0" numCol="1" spcCol="1270" anchor="ctr" anchorCtr="0">
          <a:noAutofit/>
        </a:bodyPr>
        <a:lstStyle/>
        <a:p>
          <a:pPr marL="0" lvl="0" indent="0" algn="l" defTabSz="1066800">
            <a:lnSpc>
              <a:spcPct val="90000"/>
            </a:lnSpc>
            <a:spcBef>
              <a:spcPct val="0"/>
            </a:spcBef>
            <a:spcAft>
              <a:spcPct val="35000"/>
            </a:spcAft>
            <a:buNone/>
          </a:pPr>
          <a:r>
            <a:rPr lang="fr-FR" sz="2400" b="1" kern="1200" dirty="0">
              <a:solidFill>
                <a:prstClr val="black"/>
              </a:solidFill>
              <a:latin typeface="Century Gothic" panose="020B0502020202020204" pitchFamily="34" charset="0"/>
            </a:rPr>
            <a:t>coûts d'équipement </a:t>
          </a:r>
          <a:r>
            <a:rPr lang="fr-FR" sz="2400" kern="1200" dirty="0">
              <a:solidFill>
                <a:prstClr val="black"/>
              </a:solidFill>
              <a:latin typeface="Century Gothic" panose="020B0502020202020204" pitchFamily="34" charset="0"/>
            </a:rPr>
            <a:t>: pas de gros investissements pour les infrastructures / seulement pour les actions pilotes</a:t>
          </a:r>
          <a:endParaRPr lang="fr-FR" sz="2400" kern="1200" dirty="0"/>
        </a:p>
      </dsp:txBody>
      <dsp:txXfrm>
        <a:off x="926869" y="5145404"/>
        <a:ext cx="12265538" cy="82100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0683D-BA91-4479-8DA9-6A81AFE5E8A3}" type="datetimeFigureOut">
              <a:rPr lang="fr-FR" smtClean="0"/>
              <a:t>05/03/2026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4EC64-8686-478E-B3DA-F0C4AD207CB2}" type="slidenum">
              <a:rPr lang="fr-FR" smtClean="0"/>
              <a:t>‹N°›</a:t>
            </a:fld>
            <a:endParaRPr lang="fr-FR"/>
          </a:p>
        </p:txBody>
      </p:sp>
    </p:spTree>
    <p:extLst>
      <p:ext uri="{BB962C8B-B14F-4D97-AF65-F5344CB8AC3E}">
        <p14:creationId xmlns:p14="http://schemas.microsoft.com/office/powerpoint/2010/main" val="343350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88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D0BF6-8CBE-166F-7221-C443B6FAC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EB4C1-BCFA-CA64-4409-1DA1C3BF5B04}"/>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1E0951A1-B19F-4FAC-5C40-C386A7A1730A}"/>
              </a:ext>
            </a:extLst>
          </p:cNvPr>
          <p:cNvSpPr>
            <a:spLocks noGrp="1"/>
          </p:cNvSpPr>
          <p:nvPr>
            <p:ph type="body" idx="1"/>
          </p:nvPr>
        </p:nvSpPr>
        <p:spPr/>
        <p:txBody>
          <a:bodyPr/>
          <a:lstStyle/>
          <a:p>
            <a:r>
              <a:rPr lang="en-GB"/>
              <a:t>Important to add: </a:t>
            </a:r>
          </a:p>
          <a:p>
            <a:pPr marL="285750" lvl="0" indent="-285750" algn="just">
              <a:spcBef>
                <a:spcPts val="1440"/>
              </a:spcBef>
              <a:spcAft>
                <a:spcPts val="600"/>
              </a:spcAft>
              <a:buFontTx/>
              <a:buChar char="-"/>
            </a:pPr>
            <a:r>
              <a:rPr lang="en-GB" sz="1800">
                <a:effectLst/>
                <a:latin typeface="Ubuntu Light" panose="020B0304030602030204" pitchFamily="34" charset="0"/>
                <a:ea typeface="Times New Roman" panose="02020603050405020304" pitchFamily="18" charset="0"/>
                <a:cs typeface="Tahoma" panose="020B0604030504040204" pitchFamily="34" charset="0"/>
              </a:rPr>
              <a:t>The </a:t>
            </a:r>
            <a:r>
              <a:rPr lang="en-GB" sz="1800" b="1">
                <a:effectLst/>
                <a:latin typeface="Ubuntu Light" panose="020B0304030602030204" pitchFamily="34" charset="0"/>
                <a:ea typeface="Times New Roman" panose="02020603050405020304" pitchFamily="18" charset="0"/>
                <a:cs typeface="Tahoma" panose="020B0604030504040204" pitchFamily="34" charset="0"/>
              </a:rPr>
              <a:t>staff of both urban authorities and stakeholders </a:t>
            </a:r>
            <a:r>
              <a:rPr lang="en-GB" sz="1800">
                <a:effectLst/>
                <a:latin typeface="Ubuntu Light" panose="020B0304030602030204" pitchFamily="34" charset="0"/>
                <a:ea typeface="Times New Roman" panose="02020603050405020304" pitchFamily="18" charset="0"/>
                <a:cs typeface="Tahoma" panose="020B0604030504040204" pitchFamily="34" charset="0"/>
              </a:rPr>
              <a:t>may be among the funded persons for applicants and peer cities</a:t>
            </a:r>
          </a:p>
          <a:p>
            <a:pPr marL="285750" lvl="0" indent="-285750" algn="just">
              <a:spcBef>
                <a:spcPts val="1440"/>
              </a:spcBef>
              <a:spcAft>
                <a:spcPts val="600"/>
              </a:spcAft>
              <a:buFontTx/>
              <a:buChar char="-"/>
            </a:pPr>
            <a:r>
              <a:rPr lang="en-GB" sz="1800">
                <a:effectLst/>
                <a:latin typeface="Ubuntu Light" panose="020B0304030602030204" pitchFamily="34" charset="0"/>
                <a:ea typeface="Times New Roman" panose="02020603050405020304" pitchFamily="18" charset="0"/>
                <a:cs typeface="Tahoma" panose="020B0604030504040204" pitchFamily="34" charset="0"/>
              </a:rPr>
              <a:t>For each event, a </a:t>
            </a:r>
            <a:r>
              <a:rPr lang="en-GB" sz="1800" b="1">
                <a:effectLst/>
                <a:latin typeface="Ubuntu Light" panose="020B0304030602030204" pitchFamily="34" charset="0"/>
                <a:ea typeface="Times New Roman" panose="02020603050405020304" pitchFamily="18" charset="0"/>
                <a:cs typeface="Tahoma" panose="020B0604030504040204" pitchFamily="34" charset="0"/>
              </a:rPr>
              <a:t>minimum of one person per urban authority </a:t>
            </a:r>
            <a:r>
              <a:rPr lang="en-GB" sz="1800">
                <a:effectLst/>
                <a:latin typeface="Ubuntu Light" panose="020B0304030602030204" pitchFamily="34" charset="0"/>
                <a:ea typeface="Times New Roman" panose="02020603050405020304" pitchFamily="18" charset="0"/>
                <a:cs typeface="Tahoma" panose="020B0604030504040204" pitchFamily="34" charset="0"/>
              </a:rPr>
              <a:t>must participate.</a:t>
            </a:r>
          </a:p>
          <a:p>
            <a:pPr marL="285750" marR="0" lvl="0" indent="-285750" algn="just" defTabSz="914400" rtl="0" eaLnBrk="1" fontAlgn="auto" latinLnBrk="0" hangingPunct="1">
              <a:lnSpc>
                <a:spcPct val="100000"/>
              </a:lnSpc>
              <a:spcBef>
                <a:spcPts val="1440"/>
              </a:spcBef>
              <a:spcAft>
                <a:spcPts val="600"/>
              </a:spcAft>
              <a:buClrTx/>
              <a:buSzTx/>
              <a:buFontTx/>
              <a:buChar char="-"/>
              <a:tabLst/>
              <a:defRPr/>
            </a:pPr>
            <a:r>
              <a:rPr lang="en-GB" sz="1800">
                <a:effectLst/>
                <a:latin typeface="Ubuntu Light" panose="020B0304030602030204" pitchFamily="34" charset="0"/>
                <a:ea typeface="Times New Roman" panose="02020603050405020304" pitchFamily="18" charset="0"/>
                <a:cs typeface="Tahoma" panose="020B0604030504040204" pitchFamily="34" charset="0"/>
              </a:rPr>
              <a:t>Stakeholders (if desired and justified) must be included within the budget and Reimbursement Form of the applicant city and peers. The urban authority concerned is responsible for setting the reimbursement arrangements with its stakeholders. EUI cannot intervene in these arrangements nor reimburse stakeholders directly. </a:t>
            </a:r>
            <a:endParaRPr lang="en-GB" sz="1800">
              <a:effectLst/>
              <a:latin typeface="Tahoma" panose="020B0604030504040204" pitchFamily="34" charset="0"/>
              <a:ea typeface="Times New Roman" panose="02020603050405020304" pitchFamily="18" charset="0"/>
              <a:cs typeface="Times New Roman" panose="02020603050405020304" pitchFamily="18" charset="0"/>
            </a:endParaRPr>
          </a:p>
          <a:p>
            <a:pPr marL="171450" indent="-171450">
              <a:buFontTx/>
              <a:buChar char="-"/>
            </a:pPr>
            <a:r>
              <a:rPr lang="en-GB"/>
              <a:t>Daily rate: </a:t>
            </a:r>
            <a:r>
              <a:rPr lang="en-GB" sz="1800">
                <a:effectLst/>
                <a:latin typeface="Ubuntu Light" panose="020B0304030602030204" pitchFamily="34" charset="0"/>
                <a:ea typeface="Calibri" panose="020F0502020204030204" pitchFamily="34" charset="0"/>
                <a:cs typeface="Times New Roman" panose="02020603050405020304" pitchFamily="18" charset="0"/>
              </a:rPr>
              <a:t>Up to two persons per peer city are entitled to receive a fixed amount of EUR 350 per day for the duration of the exchanges, or for</a:t>
            </a:r>
            <a:r>
              <a:rPr lang="en-GB" sz="1800" b="1">
                <a:effectLst/>
                <a:latin typeface="Ubuntu Light" panose="020B0304030602030204" pitchFamily="34" charset="0"/>
                <a:ea typeface="Calibri" panose="020F0502020204030204" pitchFamily="34" charset="0"/>
                <a:cs typeface="Times New Roman" panose="02020603050405020304" pitchFamily="18" charset="0"/>
              </a:rPr>
              <a:t> one day </a:t>
            </a:r>
            <a:r>
              <a:rPr lang="en-GB" sz="1800">
                <a:effectLst/>
                <a:latin typeface="Ubuntu Light" panose="020B0304030602030204" pitchFamily="34" charset="0"/>
                <a:ea typeface="Calibri" panose="020F0502020204030204" pitchFamily="34" charset="0"/>
                <a:cs typeface="Times New Roman" panose="02020603050405020304" pitchFamily="18" charset="0"/>
              </a:rPr>
              <a:t>in the case of an online exchange. </a:t>
            </a:r>
            <a:endParaRPr lang="en-GB"/>
          </a:p>
          <a:p>
            <a:pPr marL="171450" indent="-171450">
              <a:buFontTx/>
              <a:buChar char="-"/>
            </a:pPr>
            <a:r>
              <a:rPr lang="en-GB"/>
              <a:t>Per diem (accommodation, local transport and subsistence) eligible to be paid for duration of exchange plus ONE travel day</a:t>
            </a:r>
          </a:p>
          <a:p>
            <a:pPr marL="171450" indent="-171450">
              <a:buFontTx/>
              <a:buChar char="-"/>
            </a:pPr>
            <a:r>
              <a:rPr lang="en-GB"/>
              <a:t>Applicants responsible to pre-identify peers</a:t>
            </a:r>
          </a:p>
          <a:p>
            <a:pPr marL="171450" indent="-171450">
              <a:buFontTx/>
              <a:buChar char="-"/>
            </a:pPr>
            <a:r>
              <a:rPr lang="en-GB"/>
              <a:t>100% funding on lump sum basis, no co-financing required</a:t>
            </a:r>
          </a:p>
          <a:p>
            <a:pPr marL="171450" indent="-171450">
              <a:buFontTx/>
              <a:buChar char="-"/>
            </a:pPr>
            <a:r>
              <a:rPr lang="en-GB"/>
              <a:t>EUI appoints (based on thematic/geographical expertise) same week as applicant is notified of approval, pays and oversees work of EUI expert moderator. </a:t>
            </a:r>
          </a:p>
          <a:p>
            <a:pPr marL="171450" indent="-171450">
              <a:buFontTx/>
              <a:buChar char="-"/>
            </a:pPr>
            <a:r>
              <a:rPr lang="en-GB"/>
              <a:t>Expert tasks: </a:t>
            </a:r>
          </a:p>
          <a:p>
            <a:pPr marL="628650" lvl="1" indent="-171450">
              <a:buFontTx/>
              <a:buChar char="-"/>
            </a:pPr>
            <a:r>
              <a:rPr lang="en-GB"/>
              <a:t>Reviewing agenda developed by applicant and proposing improvements if needed to ensure a successful exchange,</a:t>
            </a:r>
          </a:p>
          <a:p>
            <a:pPr marL="628650" lvl="1" indent="-171450">
              <a:buFontTx/>
              <a:buChar char="-"/>
            </a:pPr>
            <a:r>
              <a:rPr lang="en-GB"/>
              <a:t>Leading or participating in a pre-meeting among applicant and peers,</a:t>
            </a:r>
          </a:p>
          <a:p>
            <a:pPr marL="628650" lvl="1" indent="-171450">
              <a:buFontTx/>
              <a:buChar char="-"/>
            </a:pPr>
            <a:r>
              <a:rPr lang="en-GB"/>
              <a:t>Facilitating the exchange between applicant and peers, including use of creative discussion methodologies,</a:t>
            </a:r>
          </a:p>
          <a:p>
            <a:pPr marL="628650" lvl="1" indent="-171450">
              <a:buFontTx/>
              <a:buChar char="-"/>
            </a:pPr>
            <a:r>
              <a:rPr lang="en-GB"/>
              <a:t>Supporting interpretation and adaption of peer recommendations to applicant’s urban context,</a:t>
            </a:r>
          </a:p>
          <a:p>
            <a:pPr marL="628650" lvl="1" indent="-171450">
              <a:buFontTx/>
              <a:buChar char="-"/>
            </a:pPr>
            <a:r>
              <a:rPr lang="en-GB"/>
              <a:t>Supporting applicant in documenting the key recommendations and lessons learned for follow-up report.</a:t>
            </a:r>
          </a:p>
        </p:txBody>
      </p:sp>
      <p:sp>
        <p:nvSpPr>
          <p:cNvPr id="4" name="Slide Number Placeholder 3">
            <a:extLst>
              <a:ext uri="{FF2B5EF4-FFF2-40B4-BE49-F238E27FC236}">
                <a16:creationId xmlns:a16="http://schemas.microsoft.com/office/drawing/2014/main" id="{63830579-D752-9CE5-0C83-A83256ADB5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40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9E04B89A-8A07-BADE-3CE3-014A6959D434}"/>
            </a:ext>
          </a:extLst>
        </p:cNvPr>
        <p:cNvGrpSpPr/>
        <p:nvPr/>
      </p:nvGrpSpPr>
      <p:grpSpPr>
        <a:xfrm>
          <a:off x="0" y="0"/>
          <a:ext cx="0" cy="0"/>
          <a:chOff x="0" y="0"/>
          <a:chExt cx="0" cy="0"/>
        </a:xfrm>
      </p:grpSpPr>
      <p:sp>
        <p:nvSpPr>
          <p:cNvPr id="169" name="Google Shape;169;p11:notes">
            <a:extLst>
              <a:ext uri="{FF2B5EF4-FFF2-40B4-BE49-F238E27FC236}">
                <a16:creationId xmlns:a16="http://schemas.microsoft.com/office/drawing/2014/main" id="{7930502B-D0BE-F59F-3C53-D0F31B049A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70" name="Google Shape;170;p11:notes">
            <a:extLst>
              <a:ext uri="{FF2B5EF4-FFF2-40B4-BE49-F238E27FC236}">
                <a16:creationId xmlns:a16="http://schemas.microsoft.com/office/drawing/2014/main" id="{32CAB814-6EAD-45A1-6552-97589F6A7C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Tree>
    <p:extLst>
      <p:ext uri="{BB962C8B-B14F-4D97-AF65-F5344CB8AC3E}">
        <p14:creationId xmlns:p14="http://schemas.microsoft.com/office/powerpoint/2010/main" val="3342173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7FBA-EC38-C663-DB59-CFCDAE85F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BF9BE-7E6E-B33E-5811-289910461152}"/>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14F9F86F-EF51-5E01-B816-939F481022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8809F2-C31F-FF03-1C3C-A9784F7B8E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45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 </a:t>
            </a:r>
            <a:r>
              <a:rPr lang="fr-FR" dirty="0" err="1"/>
              <a:t>strands</a:t>
            </a:r>
            <a:r>
              <a:rPr lang="fr-FR" dirty="0"/>
              <a:t> of </a:t>
            </a:r>
            <a:r>
              <a:rPr lang="fr-FR" dirty="0" err="1"/>
              <a:t>activities</a:t>
            </a:r>
            <a:endParaRPr lang="fr-FR" dirty="0"/>
          </a:p>
          <a:p>
            <a:pPr marL="171450" indent="-171450">
              <a:buFontTx/>
              <a:buChar char="-"/>
            </a:pPr>
            <a:r>
              <a:rPr lang="fr-FR" dirty="0"/>
              <a:t>Networking: </a:t>
            </a:r>
            <a:r>
              <a:rPr lang="fr-FR" dirty="0" err="1"/>
              <a:t>peer</a:t>
            </a:r>
            <a:r>
              <a:rPr lang="fr-FR" dirty="0"/>
              <a:t> </a:t>
            </a:r>
            <a:r>
              <a:rPr lang="fr-FR" dirty="0" err="1"/>
              <a:t>learning</a:t>
            </a:r>
            <a:endParaRPr lang="fr-FR" dirty="0"/>
          </a:p>
          <a:p>
            <a:pPr marL="171450" indent="-171450">
              <a:buFontTx/>
              <a:buChar char="-"/>
            </a:pPr>
            <a:r>
              <a:rPr lang="fr-FR" dirty="0"/>
              <a:t>Community of practice &amp; </a:t>
            </a:r>
            <a:r>
              <a:rPr lang="fr-FR" dirty="0" err="1"/>
              <a:t>learning</a:t>
            </a:r>
            <a:r>
              <a:rPr lang="fr-FR" dirty="0"/>
              <a:t> by </a:t>
            </a:r>
            <a:r>
              <a:rPr lang="fr-FR" dirty="0" err="1"/>
              <a:t>doing</a:t>
            </a:r>
            <a:endParaRPr lang="fr-FR" dirty="0"/>
          </a:p>
          <a:p>
            <a:pPr marL="171450" indent="-171450">
              <a:buFontTx/>
              <a:buChar char="-"/>
            </a:pPr>
            <a:r>
              <a:rPr lang="fr-FR" dirty="0" err="1"/>
              <a:t>Knowledge</a:t>
            </a:r>
            <a:r>
              <a:rPr lang="fr-FR" dirty="0"/>
              <a:t> </a:t>
            </a:r>
            <a:r>
              <a:rPr lang="fr-FR" dirty="0" err="1"/>
              <a:t>uptake</a:t>
            </a:r>
            <a:r>
              <a:rPr lang="fr-FR" dirty="0"/>
              <a:t> &amp; </a:t>
            </a:r>
            <a:r>
              <a:rPr lang="fr-FR" dirty="0" err="1"/>
              <a:t>dissemination</a:t>
            </a:r>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66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Collectivités</a:t>
            </a:r>
            <a:r>
              <a:rPr lang="en-GB" dirty="0"/>
              <a:t> </a:t>
            </a:r>
            <a:r>
              <a:rPr lang="en-GB" dirty="0" err="1"/>
              <a:t>territoriales</a:t>
            </a:r>
            <a:r>
              <a:rPr lang="en-GB" dirty="0"/>
              <a:t> : </a:t>
            </a:r>
            <a:r>
              <a:rPr lang="fr-FR" dirty="0"/>
              <a:t>les communes, les départements (+ DOM), les régions (+RUP), les collectivités à statut particulier (CSP) et les collectivités d'outre-mer (COM), les intercommunalités/EPCI (métropoles, agglomérations, communauté de communes, communauté d’agglo)</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75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en-GB" dirty="0"/>
              <a:t>Before accepting partners coming from IPA countries the LP candidates should consult with URBACT Secretariat to check the updates around legal framework (apn@urbact.eu)</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43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50" dirty="0"/>
              <a:t>C’est la Direction générale de la politique régionale et urbaine de la CE (DG REGIO) qui assure la gestion (indirecte) de l’EUI. La CE a confié la mise en œuvre de l’EUI à la Région Hauts-de-France (France) en qualité d’Entité mandatée (EM). Le Secrétariat permanent (SP) de l’EUI a été créé pour aider l’Entité mandatée dans sa mission et assurer la gestion du dispositif au quotidien.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84EC64-8686-478E-B3DA-F0C4AD207CB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9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AD47C-8B15-0C5C-4BCB-6E0C5998C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5D3D0-5020-CF16-629F-5738BAA46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86618-9F29-EEC0-77AC-2FDB52B288EE}"/>
              </a:ext>
            </a:extLst>
          </p:cNvPr>
          <p:cNvSpPr>
            <a:spLocks noGrp="1"/>
          </p:cNvSpPr>
          <p:nvPr>
            <p:ph type="body" idx="1"/>
          </p:nvPr>
        </p:nvSpPr>
        <p:spPr/>
        <p:txBody>
          <a:bodyPr/>
          <a:lstStyle/>
          <a:p>
            <a:r>
              <a:rPr lang="en-GB" b="0" u="none" dirty="0"/>
              <a:t>Camille</a:t>
            </a:r>
          </a:p>
        </p:txBody>
      </p:sp>
      <p:sp>
        <p:nvSpPr>
          <p:cNvPr id="4" name="Slide Number Placeholder 3">
            <a:extLst>
              <a:ext uri="{FF2B5EF4-FFF2-40B4-BE49-F238E27FC236}">
                <a16:creationId xmlns:a16="http://schemas.microsoft.com/office/drawing/2014/main" id="{6BA222B0-61B6-BAD9-9661-8F260CB424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07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14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r>
              <a:rPr lang="fr-FR" sz="1200" b="1" kern="1200" dirty="0">
                <a:solidFill>
                  <a:schemeClr val="tx1"/>
                </a:solidFill>
                <a:effectLst/>
                <a:latin typeface="+mn-lt"/>
                <a:ea typeface="+mn-ea"/>
                <a:cs typeface="+mn-cs"/>
              </a:rPr>
              <a:t>Dépenses éligibles : </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Frais de voyage &gt; max 4 personnes pour la ville candidate et max 2 pour le pair</a:t>
            </a:r>
          </a:p>
          <a:p>
            <a:pPr lvl="0"/>
            <a:r>
              <a:rPr lang="fr-FR" sz="1200" kern="1200" dirty="0">
                <a:solidFill>
                  <a:schemeClr val="tx1"/>
                </a:solidFill>
                <a:effectLst/>
                <a:latin typeface="+mn-lt"/>
                <a:ea typeface="+mn-ea"/>
                <a:cs typeface="+mn-cs"/>
              </a:rPr>
              <a:t>Indemnités journalières (logement et alimentation) &gt; max 4 personnes pour la ville candidate et max 2 pour le pair</a:t>
            </a:r>
          </a:p>
          <a:p>
            <a:pPr lvl="0"/>
            <a:r>
              <a:rPr lang="fr-FR" sz="1200" kern="1200" dirty="0">
                <a:solidFill>
                  <a:schemeClr val="tx1"/>
                </a:solidFill>
                <a:effectLst/>
                <a:latin typeface="+mn-lt"/>
                <a:ea typeface="+mn-ea"/>
                <a:cs typeface="+mn-cs"/>
              </a:rPr>
              <a:t>Couvre la durée de la visite + 1 jour de voyage</a:t>
            </a:r>
          </a:p>
          <a:p>
            <a:pPr lvl="0"/>
            <a:r>
              <a:rPr lang="fr-FR" sz="1200" kern="1200" dirty="0">
                <a:solidFill>
                  <a:schemeClr val="tx1"/>
                </a:solidFill>
                <a:effectLst/>
                <a:latin typeface="+mn-lt"/>
                <a:ea typeface="+mn-ea"/>
                <a:cs typeface="+mn-cs"/>
              </a:rPr>
              <a:t>La ville qui accueille ne peut pas demander un remboursement des indemnités et de voyage.</a:t>
            </a:r>
          </a:p>
          <a:p>
            <a:pPr lvl="0"/>
            <a:r>
              <a:rPr lang="fr-FR" sz="1200" kern="1200" dirty="0">
                <a:solidFill>
                  <a:schemeClr val="tx1"/>
                </a:solidFill>
                <a:effectLst/>
                <a:latin typeface="+mn-lt"/>
                <a:ea typeface="+mn-ea"/>
                <a:cs typeface="+mn-cs"/>
              </a:rPr>
              <a:t>Frais de personnel : seulement pour les pairs (jusqu’à 2 personnes) : montant fixe de 350€/jour.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91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9C8D9-E02B-2D8E-706C-BF3511628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B0929-E43F-61A9-E8BF-DCEF23585C4A}"/>
              </a:ext>
            </a:extLst>
          </p:cNvPr>
          <p:cNvSpPr>
            <a:spLocks noGrp="1" noRot="1" noChangeAspect="1"/>
          </p:cNvSpPr>
          <p:nvPr>
            <p:ph type="sldImg"/>
          </p:nvPr>
        </p:nvSpPr>
        <p:spPr/>
        <p:txBody>
          <a:bodyPr/>
          <a:lstStyle/>
          <a:p>
            <a:endParaRPr lang="fr-FR"/>
          </a:p>
        </p:txBody>
      </p:sp>
      <p:sp>
        <p:nvSpPr>
          <p:cNvPr id="3" name="Notes Placeholder 2">
            <a:extLst>
              <a:ext uri="{FF2B5EF4-FFF2-40B4-BE49-F238E27FC236}">
                <a16:creationId xmlns:a16="http://schemas.microsoft.com/office/drawing/2014/main" id="{159A7D8B-5487-A72E-1595-6030CDB25D14}"/>
              </a:ext>
            </a:extLst>
          </p:cNvPr>
          <p:cNvSpPr>
            <a:spLocks noGrp="1"/>
          </p:cNvSpPr>
          <p:nvPr>
            <p:ph type="body" idx="1"/>
          </p:nvPr>
        </p:nvSpPr>
        <p:spPr/>
        <p:txBody>
          <a:bodyPr/>
          <a:lstStyle/>
          <a:p>
            <a:r>
              <a:rPr lang="en-GB"/>
              <a:t>Important to add: </a:t>
            </a:r>
          </a:p>
          <a:p>
            <a:pPr marL="285750" lvl="0" indent="-285750" algn="just">
              <a:spcBef>
                <a:spcPts val="1440"/>
              </a:spcBef>
              <a:spcAft>
                <a:spcPts val="600"/>
              </a:spcAft>
              <a:buFontTx/>
              <a:buChar char="-"/>
            </a:pPr>
            <a:r>
              <a:rPr lang="en-GB" sz="1800">
                <a:effectLst/>
                <a:latin typeface="Ubuntu Light" panose="020B0304030602030204" pitchFamily="34" charset="0"/>
                <a:ea typeface="Times New Roman" panose="02020603050405020304" pitchFamily="18" charset="0"/>
                <a:cs typeface="Tahoma" panose="020B0604030504040204" pitchFamily="34" charset="0"/>
              </a:rPr>
              <a:t>The </a:t>
            </a:r>
            <a:r>
              <a:rPr lang="en-GB" sz="1800" b="1">
                <a:effectLst/>
                <a:latin typeface="Ubuntu Light" panose="020B0304030602030204" pitchFamily="34" charset="0"/>
                <a:ea typeface="Times New Roman" panose="02020603050405020304" pitchFamily="18" charset="0"/>
                <a:cs typeface="Tahoma" panose="020B0604030504040204" pitchFamily="34" charset="0"/>
              </a:rPr>
              <a:t>staff of both urban authorities and stakeholders </a:t>
            </a:r>
            <a:r>
              <a:rPr lang="en-GB" sz="1800">
                <a:effectLst/>
                <a:latin typeface="Ubuntu Light" panose="020B0304030602030204" pitchFamily="34" charset="0"/>
                <a:ea typeface="Times New Roman" panose="02020603050405020304" pitchFamily="18" charset="0"/>
                <a:cs typeface="Tahoma" panose="020B0604030504040204" pitchFamily="34" charset="0"/>
              </a:rPr>
              <a:t>may be among the funded persons for applicants and peer cities</a:t>
            </a:r>
          </a:p>
          <a:p>
            <a:pPr marL="285750" lvl="0" indent="-285750" algn="just">
              <a:spcBef>
                <a:spcPts val="1440"/>
              </a:spcBef>
              <a:spcAft>
                <a:spcPts val="600"/>
              </a:spcAft>
              <a:buFontTx/>
              <a:buChar char="-"/>
            </a:pPr>
            <a:r>
              <a:rPr lang="en-GB" sz="1800">
                <a:effectLst/>
                <a:latin typeface="Ubuntu Light" panose="020B0304030602030204" pitchFamily="34" charset="0"/>
                <a:ea typeface="Times New Roman" panose="02020603050405020304" pitchFamily="18" charset="0"/>
                <a:cs typeface="Tahoma" panose="020B0604030504040204" pitchFamily="34" charset="0"/>
              </a:rPr>
              <a:t>For each event, a </a:t>
            </a:r>
            <a:r>
              <a:rPr lang="en-GB" sz="1800" b="1">
                <a:effectLst/>
                <a:latin typeface="Ubuntu Light" panose="020B0304030602030204" pitchFamily="34" charset="0"/>
                <a:ea typeface="Times New Roman" panose="02020603050405020304" pitchFamily="18" charset="0"/>
                <a:cs typeface="Tahoma" panose="020B0604030504040204" pitchFamily="34" charset="0"/>
              </a:rPr>
              <a:t>minimum of one person per urban authority </a:t>
            </a:r>
            <a:r>
              <a:rPr lang="en-GB" sz="1800">
                <a:effectLst/>
                <a:latin typeface="Ubuntu Light" panose="020B0304030602030204" pitchFamily="34" charset="0"/>
                <a:ea typeface="Times New Roman" panose="02020603050405020304" pitchFamily="18" charset="0"/>
                <a:cs typeface="Tahoma" panose="020B0604030504040204" pitchFamily="34" charset="0"/>
              </a:rPr>
              <a:t>must participate.</a:t>
            </a:r>
          </a:p>
          <a:p>
            <a:pPr marL="285750" marR="0" lvl="0" indent="-285750" algn="just" defTabSz="914400" rtl="0" eaLnBrk="1" fontAlgn="auto" latinLnBrk="0" hangingPunct="1">
              <a:lnSpc>
                <a:spcPct val="100000"/>
              </a:lnSpc>
              <a:spcBef>
                <a:spcPts val="1440"/>
              </a:spcBef>
              <a:spcAft>
                <a:spcPts val="600"/>
              </a:spcAft>
              <a:buClrTx/>
              <a:buSzTx/>
              <a:buFontTx/>
              <a:buChar char="-"/>
              <a:tabLst/>
              <a:defRPr/>
            </a:pPr>
            <a:r>
              <a:rPr lang="en-GB" sz="1800">
                <a:effectLst/>
                <a:latin typeface="Ubuntu Light" panose="020B0304030602030204" pitchFamily="34" charset="0"/>
                <a:ea typeface="Times New Roman" panose="02020603050405020304" pitchFamily="18" charset="0"/>
                <a:cs typeface="Tahoma" panose="020B0604030504040204" pitchFamily="34" charset="0"/>
              </a:rPr>
              <a:t>Stakeholders (if desired and justified) must be included within the budget and Reimbursement Form of the applicant city and peers. The urban authority concerned is responsible for setting the reimbursement arrangements with its stakeholders. EUI cannot intervene in these arrangements nor reimburse stakeholders directly. </a:t>
            </a:r>
            <a:endParaRPr lang="en-GB" sz="1800">
              <a:effectLst/>
              <a:latin typeface="Tahoma" panose="020B0604030504040204" pitchFamily="34" charset="0"/>
              <a:ea typeface="Times New Roman" panose="02020603050405020304" pitchFamily="18" charset="0"/>
              <a:cs typeface="Times New Roman" panose="02020603050405020304" pitchFamily="18" charset="0"/>
            </a:endParaRPr>
          </a:p>
          <a:p>
            <a:pPr marL="171450" indent="-171450">
              <a:buFontTx/>
              <a:buChar char="-"/>
            </a:pPr>
            <a:r>
              <a:rPr lang="en-GB"/>
              <a:t>Daily rate: </a:t>
            </a:r>
            <a:r>
              <a:rPr lang="en-GB" sz="1800">
                <a:effectLst/>
                <a:latin typeface="Ubuntu Light" panose="020B0304030602030204" pitchFamily="34" charset="0"/>
                <a:ea typeface="Calibri" panose="020F0502020204030204" pitchFamily="34" charset="0"/>
                <a:cs typeface="Times New Roman" panose="02020603050405020304" pitchFamily="18" charset="0"/>
              </a:rPr>
              <a:t>Up to two persons per peer city are entitled to receive a fixed amount of EUR 350 per day for the duration of the exchanges, or for</a:t>
            </a:r>
            <a:r>
              <a:rPr lang="en-GB" sz="1800" b="1">
                <a:effectLst/>
                <a:latin typeface="Ubuntu Light" panose="020B0304030602030204" pitchFamily="34" charset="0"/>
                <a:ea typeface="Calibri" panose="020F0502020204030204" pitchFamily="34" charset="0"/>
                <a:cs typeface="Times New Roman" panose="02020603050405020304" pitchFamily="18" charset="0"/>
              </a:rPr>
              <a:t> one day </a:t>
            </a:r>
            <a:r>
              <a:rPr lang="en-GB" sz="1800">
                <a:effectLst/>
                <a:latin typeface="Ubuntu Light" panose="020B0304030602030204" pitchFamily="34" charset="0"/>
                <a:ea typeface="Calibri" panose="020F0502020204030204" pitchFamily="34" charset="0"/>
                <a:cs typeface="Times New Roman" panose="02020603050405020304" pitchFamily="18" charset="0"/>
              </a:rPr>
              <a:t>in the case of an online exchange. </a:t>
            </a:r>
            <a:endParaRPr lang="en-GB"/>
          </a:p>
          <a:p>
            <a:pPr marL="171450" indent="-171450">
              <a:buFontTx/>
              <a:buChar char="-"/>
            </a:pPr>
            <a:r>
              <a:rPr lang="en-GB"/>
              <a:t>Per diem (accommodation, local transport and subsistence) eligible to be paid for duration of exchange plus ONE travel day</a:t>
            </a:r>
          </a:p>
          <a:p>
            <a:pPr marL="171450" indent="-171450">
              <a:buFontTx/>
              <a:buChar char="-"/>
            </a:pPr>
            <a:r>
              <a:rPr lang="en-GB"/>
              <a:t>Applicants responsible to pre-identify peers</a:t>
            </a:r>
          </a:p>
          <a:p>
            <a:pPr marL="171450" indent="-171450">
              <a:buFontTx/>
              <a:buChar char="-"/>
            </a:pPr>
            <a:r>
              <a:rPr lang="en-GB"/>
              <a:t>100% funding on lump sum basis, no co-financing required</a:t>
            </a:r>
          </a:p>
          <a:p>
            <a:pPr marL="171450" indent="-171450">
              <a:buFontTx/>
              <a:buChar char="-"/>
            </a:pPr>
            <a:r>
              <a:rPr lang="en-GB"/>
              <a:t>EUI appoints (based on thematic/geographical expertise) same week as applicant is notified of approval, pays and oversees work of EUI expert moderator. </a:t>
            </a:r>
          </a:p>
          <a:p>
            <a:pPr marL="171450" indent="-171450">
              <a:buFontTx/>
              <a:buChar char="-"/>
            </a:pPr>
            <a:r>
              <a:rPr lang="en-GB"/>
              <a:t>Expert tasks: </a:t>
            </a:r>
          </a:p>
          <a:p>
            <a:pPr marL="628650" lvl="1" indent="-171450">
              <a:buFontTx/>
              <a:buChar char="-"/>
            </a:pPr>
            <a:r>
              <a:rPr lang="en-GB"/>
              <a:t>Reviewing agenda developed by applicant and proposing improvements if needed to ensure a successful exchange,</a:t>
            </a:r>
          </a:p>
          <a:p>
            <a:pPr marL="628650" lvl="1" indent="-171450">
              <a:buFontTx/>
              <a:buChar char="-"/>
            </a:pPr>
            <a:r>
              <a:rPr lang="en-GB"/>
              <a:t>Leading or participating in a pre-meeting among applicant and peers,</a:t>
            </a:r>
          </a:p>
          <a:p>
            <a:pPr marL="628650" lvl="1" indent="-171450">
              <a:buFontTx/>
              <a:buChar char="-"/>
            </a:pPr>
            <a:r>
              <a:rPr lang="en-GB"/>
              <a:t>Facilitating the exchange between applicant and peers, including use of creative discussion methodologies,</a:t>
            </a:r>
          </a:p>
          <a:p>
            <a:pPr marL="628650" lvl="1" indent="-171450">
              <a:buFontTx/>
              <a:buChar char="-"/>
            </a:pPr>
            <a:r>
              <a:rPr lang="en-GB"/>
              <a:t>Supporting interpretation and adaption of peer recommendations to applicant’s urban context,</a:t>
            </a:r>
          </a:p>
          <a:p>
            <a:pPr marL="628650" lvl="1" indent="-171450">
              <a:buFontTx/>
              <a:buChar char="-"/>
            </a:pPr>
            <a:r>
              <a:rPr lang="en-GB"/>
              <a:t>Supporting applicant in documenting the key recommendations and lessons learned for follow-up report.</a:t>
            </a:r>
          </a:p>
        </p:txBody>
      </p:sp>
      <p:sp>
        <p:nvSpPr>
          <p:cNvPr id="4" name="Slide Number Placeholder 3">
            <a:extLst>
              <a:ext uri="{FF2B5EF4-FFF2-40B4-BE49-F238E27FC236}">
                <a16:creationId xmlns:a16="http://schemas.microsoft.com/office/drawing/2014/main" id="{0E3B061F-80CC-694A-323A-537E039503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F0CB1-8A34-8A4F-8A6E-8BB08A91ECB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132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5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52.png"/><Relationship Id="rId4" Type="http://schemas.openxmlformats.org/officeDocument/2006/relationships/image" Target="../media/image5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BE4C66-4ECD-24B1-5655-7FD141C5F18A}"/>
              </a:ext>
            </a:extLst>
          </p:cNvPr>
          <p:cNvPicPr>
            <a:picLocks noChangeAspect="1"/>
          </p:cNvPicPr>
          <p:nvPr userDrawn="1"/>
        </p:nvPicPr>
        <p:blipFill>
          <a:blip r:embed="rId2"/>
          <a:srcRect/>
          <a:stretch/>
        </p:blipFill>
        <p:spPr>
          <a:xfrm>
            <a:off x="0" y="-2"/>
            <a:ext cx="18288000" cy="10287000"/>
          </a:xfrm>
          <a:prstGeom prst="rect">
            <a:avLst/>
          </a:prstGeom>
          <a:solidFill>
            <a:schemeClr val="bg1"/>
          </a:solidFill>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5" name="Espace réservé du texte 4">
            <a:extLst>
              <a:ext uri="{FF2B5EF4-FFF2-40B4-BE49-F238E27FC236}">
                <a16:creationId xmlns:a16="http://schemas.microsoft.com/office/drawing/2014/main" id="{A4CF6EC2-E4F5-A12F-3CA8-F341CF7480F0}"/>
              </a:ext>
            </a:extLst>
          </p:cNvPr>
          <p:cNvSpPr>
            <a:spLocks noGrp="1"/>
          </p:cNvSpPr>
          <p:nvPr>
            <p:ph type="body" sz="quarter" idx="11" hasCustomPrompt="1"/>
          </p:nvPr>
        </p:nvSpPr>
        <p:spPr>
          <a:xfrm>
            <a:off x="9144002" y="1400179"/>
            <a:ext cx="8426450" cy="4125554"/>
          </a:xfrm>
        </p:spPr>
        <p:txBody>
          <a:bodyPr anchor="b"/>
          <a:lstStyle>
            <a:lvl1pPr>
              <a:defRPr sz="7200"/>
            </a:lvl1pPr>
            <a:lvl2pPr>
              <a:spcBef>
                <a:spcPts val="36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65A27571-4E49-2B34-B447-A9D316927225}"/>
              </a:ext>
            </a:extLst>
          </p:cNvPr>
          <p:cNvSpPr>
            <a:spLocks noGrp="1"/>
          </p:cNvSpPr>
          <p:nvPr>
            <p:ph type="body" sz="quarter" idx="12"/>
          </p:nvPr>
        </p:nvSpPr>
        <p:spPr>
          <a:xfrm>
            <a:off x="9144002" y="6057902"/>
            <a:ext cx="8426450" cy="2279651"/>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303004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3A630F9E-039A-E8A0-07BE-9D0DFF8334F8}"/>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221258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411603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6507042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8481426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312686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14673800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1257300" y="3155156"/>
            <a:ext cx="15773400" cy="1988345"/>
          </a:xfrm>
          <a:prstGeom prst="rect">
            <a:avLst/>
          </a:prstGeom>
        </p:spPr>
        <p:txBody>
          <a:bodyPr/>
          <a:lstStyle>
            <a:lvl1pPr>
              <a:defRPr sz="36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1257300" y="4377668"/>
            <a:ext cx="15773400" cy="3383582"/>
          </a:xfrm>
          <a:prstGeom prst="rect">
            <a:avLst/>
          </a:prstGeom>
        </p:spPr>
        <p:txBody>
          <a:bodyPr/>
          <a:lstStyle>
            <a:lvl1pPr marL="0" indent="0" algn="l">
              <a:buFontTx/>
              <a:buNone/>
              <a:defRPr sz="27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1096956" y="9548941"/>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05/03/2026</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13076244"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2997656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UI - 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E312A2-38D2-3B20-7371-927DF6F5B59F}"/>
              </a:ext>
            </a:extLst>
          </p:cNvPr>
          <p:cNvPicPr>
            <a:picLocks noChangeAspect="1"/>
          </p:cNvPicPr>
          <p:nvPr userDrawn="1"/>
        </p:nvPicPr>
        <p:blipFill rotWithShape="1">
          <a:blip r:embed="rId3"/>
          <a:srcRect t="9569" r="4151"/>
          <a:stretch/>
        </p:blipFill>
        <p:spPr>
          <a:xfrm>
            <a:off x="11288504" y="1"/>
            <a:ext cx="6999498" cy="6415148"/>
          </a:xfrm>
          <a:prstGeom prst="rect">
            <a:avLst/>
          </a:prstGeom>
        </p:spPr>
      </p:pic>
      <p:pic>
        <p:nvPicPr>
          <p:cNvPr id="7" name="Image 6">
            <a:extLst>
              <a:ext uri="{FF2B5EF4-FFF2-40B4-BE49-F238E27FC236}">
                <a16:creationId xmlns:a16="http://schemas.microsoft.com/office/drawing/2014/main" id="{4C2F367A-C06D-6A94-EA4C-6F8B959922D0}"/>
              </a:ext>
            </a:extLst>
          </p:cNvPr>
          <p:cNvPicPr>
            <a:picLocks noChangeAspect="1"/>
          </p:cNvPicPr>
          <p:nvPr userDrawn="1"/>
        </p:nvPicPr>
        <p:blipFill rotWithShape="1">
          <a:blip r:embed="rId4"/>
          <a:srcRect l="30202"/>
          <a:stretch/>
        </p:blipFill>
        <p:spPr>
          <a:xfrm>
            <a:off x="12647852" y="7948013"/>
            <a:ext cx="4653891" cy="986904"/>
          </a:xfrm>
          <a:prstGeom prst="rect">
            <a:avLst/>
          </a:prstGeom>
        </p:spPr>
      </p:pic>
    </p:spTree>
    <p:extLst>
      <p:ext uri="{BB962C8B-B14F-4D97-AF65-F5344CB8AC3E}">
        <p14:creationId xmlns:p14="http://schemas.microsoft.com/office/powerpoint/2010/main" val="601569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UI - TITLE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5E312A2-38D2-3B20-7371-927DF6F5B59F}"/>
              </a:ext>
            </a:extLst>
          </p:cNvPr>
          <p:cNvPicPr>
            <a:picLocks noChangeAspect="1"/>
          </p:cNvPicPr>
          <p:nvPr userDrawn="1"/>
        </p:nvPicPr>
        <p:blipFill rotWithShape="1">
          <a:blip r:embed="rId3"/>
          <a:srcRect l="41" t="17150" r="6870" b="-376"/>
          <a:stretch/>
        </p:blipFill>
        <p:spPr>
          <a:xfrm>
            <a:off x="11140068" y="0"/>
            <a:ext cx="7147932" cy="6208152"/>
          </a:xfrm>
          <a:prstGeom prst="rect">
            <a:avLst/>
          </a:prstGeom>
        </p:spPr>
      </p:pic>
      <p:pic>
        <p:nvPicPr>
          <p:cNvPr id="4" name="Image 3" descr="Une image contenant texte, extérieur, vaisselle&#10;&#10;Description générée automatiquement">
            <a:extLst>
              <a:ext uri="{FF2B5EF4-FFF2-40B4-BE49-F238E27FC236}">
                <a16:creationId xmlns:a16="http://schemas.microsoft.com/office/drawing/2014/main" id="{EE33AD32-B89A-B762-CF6E-4B97A4ED65B2}"/>
              </a:ext>
            </a:extLst>
          </p:cNvPr>
          <p:cNvPicPr>
            <a:picLocks noChangeAspect="1"/>
          </p:cNvPicPr>
          <p:nvPr userDrawn="1"/>
        </p:nvPicPr>
        <p:blipFill>
          <a:blip r:embed="rId4"/>
          <a:stretch>
            <a:fillRect/>
          </a:stretch>
        </p:blipFill>
        <p:spPr>
          <a:xfrm>
            <a:off x="2332664" y="2307845"/>
            <a:ext cx="5553356" cy="2835656"/>
          </a:xfrm>
          <a:prstGeom prst="rect">
            <a:avLst/>
          </a:prstGeom>
        </p:spPr>
      </p:pic>
      <p:pic>
        <p:nvPicPr>
          <p:cNvPr id="5" name="Image 4">
            <a:extLst>
              <a:ext uri="{FF2B5EF4-FFF2-40B4-BE49-F238E27FC236}">
                <a16:creationId xmlns:a16="http://schemas.microsoft.com/office/drawing/2014/main" id="{C20E148C-18FE-0BF1-C631-611A23B49850}"/>
              </a:ext>
            </a:extLst>
          </p:cNvPr>
          <p:cNvPicPr>
            <a:picLocks noChangeAspect="1"/>
          </p:cNvPicPr>
          <p:nvPr userDrawn="1"/>
        </p:nvPicPr>
        <p:blipFill rotWithShape="1">
          <a:blip r:embed="rId5"/>
          <a:srcRect l="30691"/>
          <a:stretch/>
        </p:blipFill>
        <p:spPr>
          <a:xfrm>
            <a:off x="12662320" y="7902596"/>
            <a:ext cx="4621256" cy="986904"/>
          </a:xfrm>
          <a:prstGeom prst="rect">
            <a:avLst/>
          </a:prstGeom>
        </p:spPr>
      </p:pic>
    </p:spTree>
    <p:extLst>
      <p:ext uri="{BB962C8B-B14F-4D97-AF65-F5344CB8AC3E}">
        <p14:creationId xmlns:p14="http://schemas.microsoft.com/office/powerpoint/2010/main" val="3231679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UI - TITLE - 03">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55CA7A-5F79-1C81-A6CD-69D331F53B15}"/>
              </a:ext>
            </a:extLst>
          </p:cNvPr>
          <p:cNvPicPr>
            <a:picLocks noChangeAspect="1"/>
          </p:cNvPicPr>
          <p:nvPr userDrawn="1"/>
        </p:nvPicPr>
        <p:blipFill rotWithShape="1">
          <a:blip r:embed="rId2"/>
          <a:srcRect t="9417"/>
          <a:stretch/>
        </p:blipFill>
        <p:spPr>
          <a:xfrm>
            <a:off x="1" y="0"/>
            <a:ext cx="18285761" cy="9318192"/>
          </a:xfrm>
          <a:prstGeom prst="rect">
            <a:avLst/>
          </a:prstGeom>
        </p:spPr>
      </p:pic>
      <p:pic>
        <p:nvPicPr>
          <p:cNvPr id="4" name="Image 3">
            <a:extLst>
              <a:ext uri="{FF2B5EF4-FFF2-40B4-BE49-F238E27FC236}">
                <a16:creationId xmlns:a16="http://schemas.microsoft.com/office/drawing/2014/main" id="{F946032D-5353-9782-5BDA-E4252FA775E1}"/>
              </a:ext>
            </a:extLst>
          </p:cNvPr>
          <p:cNvPicPr>
            <a:picLocks noChangeAspect="1"/>
          </p:cNvPicPr>
          <p:nvPr userDrawn="1"/>
        </p:nvPicPr>
        <p:blipFill rotWithShape="1">
          <a:blip r:embed="rId3"/>
          <a:srcRect l="30161"/>
          <a:stretch/>
        </p:blipFill>
        <p:spPr>
          <a:xfrm>
            <a:off x="1225942" y="8547519"/>
            <a:ext cx="4656626" cy="986904"/>
          </a:xfrm>
          <a:prstGeom prst="rect">
            <a:avLst/>
          </a:prstGeom>
        </p:spPr>
      </p:pic>
    </p:spTree>
    <p:extLst>
      <p:ext uri="{BB962C8B-B14F-4D97-AF65-F5344CB8AC3E}">
        <p14:creationId xmlns:p14="http://schemas.microsoft.com/office/powerpoint/2010/main" val="33196004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UI - TITLE - 04">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F55CA7A-5F79-1C81-A6CD-69D331F53B15}"/>
              </a:ext>
            </a:extLst>
          </p:cNvPr>
          <p:cNvPicPr>
            <a:picLocks noChangeAspect="1"/>
          </p:cNvPicPr>
          <p:nvPr userDrawn="1"/>
        </p:nvPicPr>
        <p:blipFill rotWithShape="1">
          <a:blip r:embed="rId2"/>
          <a:srcRect t="9417"/>
          <a:stretch/>
        </p:blipFill>
        <p:spPr>
          <a:xfrm>
            <a:off x="1" y="0"/>
            <a:ext cx="18285761" cy="9318192"/>
          </a:xfrm>
          <a:prstGeom prst="rect">
            <a:avLst/>
          </a:prstGeom>
        </p:spPr>
      </p:pic>
      <p:pic>
        <p:nvPicPr>
          <p:cNvPr id="4" name="Image 3">
            <a:extLst>
              <a:ext uri="{FF2B5EF4-FFF2-40B4-BE49-F238E27FC236}">
                <a16:creationId xmlns:a16="http://schemas.microsoft.com/office/drawing/2014/main" id="{F946032D-5353-9782-5BDA-E4252FA775E1}"/>
              </a:ext>
            </a:extLst>
          </p:cNvPr>
          <p:cNvPicPr>
            <a:picLocks noChangeAspect="1"/>
          </p:cNvPicPr>
          <p:nvPr userDrawn="1"/>
        </p:nvPicPr>
        <p:blipFill rotWithShape="1">
          <a:blip r:embed="rId3"/>
          <a:srcRect l="30418"/>
          <a:stretch/>
        </p:blipFill>
        <p:spPr>
          <a:xfrm>
            <a:off x="1053677" y="8547519"/>
            <a:ext cx="4639424" cy="986904"/>
          </a:xfrm>
          <a:prstGeom prst="rect">
            <a:avLst/>
          </a:prstGeom>
        </p:spPr>
      </p:pic>
    </p:spTree>
    <p:extLst>
      <p:ext uri="{BB962C8B-B14F-4D97-AF65-F5344CB8AC3E}">
        <p14:creationId xmlns:p14="http://schemas.microsoft.com/office/powerpoint/2010/main" val="125205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561C13C6-7FFE-F028-199F-7C6321432B41}"/>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8657935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5E4D0-F260-4B3E-B1A3-72729E52C38F}"/>
              </a:ext>
            </a:extLst>
          </p:cNvPr>
          <p:cNvSpPr>
            <a:spLocks noGrp="1"/>
          </p:cNvSpPr>
          <p:nvPr>
            <p:ph type="ctrTitle"/>
          </p:nvPr>
        </p:nvSpPr>
        <p:spPr>
          <a:xfrm>
            <a:off x="2286000" y="1683545"/>
            <a:ext cx="13716000" cy="3581400"/>
          </a:xfrm>
        </p:spPr>
        <p:txBody>
          <a:bodyPr anchor="b"/>
          <a:lstStyle>
            <a:lvl1pPr algn="ctr">
              <a:defRPr sz="9000"/>
            </a:lvl1pPr>
          </a:lstStyle>
          <a:p>
            <a:r>
              <a:rPr lang="fr-FR"/>
              <a:t>Modifiez le style du titre</a:t>
            </a:r>
          </a:p>
        </p:txBody>
      </p:sp>
      <p:sp>
        <p:nvSpPr>
          <p:cNvPr id="3" name="Sous-titre 2">
            <a:extLst>
              <a:ext uri="{FF2B5EF4-FFF2-40B4-BE49-F238E27FC236}">
                <a16:creationId xmlns:a16="http://schemas.microsoft.com/office/drawing/2014/main" id="{5FB1A4D4-7810-4CDA-8D19-491396746E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45E4871-B606-4801-AE0B-A34E2C7D43EC}"/>
              </a:ext>
            </a:extLst>
          </p:cNvPr>
          <p:cNvSpPr>
            <a:spLocks noGrp="1"/>
          </p:cNvSpPr>
          <p:nvPr>
            <p:ph type="dt" sz="half" idx="10"/>
          </p:nvPr>
        </p:nvSpPr>
        <p:spPr/>
        <p:txBody>
          <a:bodyPr/>
          <a:lstStyle/>
          <a:p>
            <a:fld id="{D2A8F08B-9CF7-4838-B29D-4556A2B4E699}" type="datetimeFigureOut">
              <a:rPr lang="fr-FR" smtClean="0"/>
              <a:t>05/03/2026</a:t>
            </a:fld>
            <a:endParaRPr lang="fr-FR"/>
          </a:p>
        </p:txBody>
      </p:sp>
      <p:sp>
        <p:nvSpPr>
          <p:cNvPr id="5" name="Espace réservé du pied de page 4">
            <a:extLst>
              <a:ext uri="{FF2B5EF4-FFF2-40B4-BE49-F238E27FC236}">
                <a16:creationId xmlns:a16="http://schemas.microsoft.com/office/drawing/2014/main" id="{789FE20E-D7CD-4843-87BC-B08DBB0BE1F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08B13B-B0AF-47F5-8427-4A82C7CBF2D4}"/>
              </a:ext>
            </a:extLst>
          </p:cNvPr>
          <p:cNvSpPr>
            <a:spLocks noGrp="1"/>
          </p:cNvSpPr>
          <p:nvPr>
            <p:ph type="sldNum" sz="quarter" idx="12"/>
          </p:nvPr>
        </p:nvSpPr>
        <p:spPr/>
        <p:txBody>
          <a:bodyPr/>
          <a:lstStyle/>
          <a:p>
            <a:fld id="{76487D56-8F70-44FE-BFA1-D65EE5CCB937}" type="slidenum">
              <a:rPr lang="fr-FR" smtClean="0"/>
              <a:t>‹N°›</a:t>
            </a:fld>
            <a:endParaRPr lang="fr-FR"/>
          </a:p>
        </p:txBody>
      </p:sp>
    </p:spTree>
    <p:extLst>
      <p:ext uri="{BB962C8B-B14F-4D97-AF65-F5344CB8AC3E}">
        <p14:creationId xmlns:p14="http://schemas.microsoft.com/office/powerpoint/2010/main" val="2595337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1257300" y="3155156"/>
            <a:ext cx="15773400" cy="1988345"/>
          </a:xfrm>
          <a:prstGeom prst="rect">
            <a:avLst/>
          </a:prstGeom>
        </p:spPr>
        <p:txBody>
          <a:bodyPr/>
          <a:lstStyle>
            <a:lvl1pPr>
              <a:defRPr sz="36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1257300" y="4377668"/>
            <a:ext cx="15773400" cy="3383582"/>
          </a:xfrm>
          <a:prstGeom prst="rect">
            <a:avLst/>
          </a:prstGeom>
        </p:spPr>
        <p:txBody>
          <a:bodyPr/>
          <a:lstStyle>
            <a:lvl1pPr marL="0" indent="0" algn="l">
              <a:buFontTx/>
              <a:buNone/>
              <a:defRPr sz="27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1096956" y="9548941"/>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05/03/2026</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13076244"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1443777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3618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768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9832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276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652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6641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2755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96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92C41375-3DCB-1FFD-83DD-1F8E733834FC}"/>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2630299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6422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1825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405384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8122922"/>
            <a:ext cx="5014913" cy="216408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685800" marR="0" lvl="0" indent="-685800" algn="l" defTabSz="1371600" rtl="0" eaLnBrk="1" fontAlgn="auto" latinLnBrk="0" hangingPunct="1">
              <a:lnSpc>
                <a:spcPct val="90000"/>
              </a:lnSpc>
              <a:spcBef>
                <a:spcPts val="15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5166361" y="2"/>
            <a:ext cx="5014913" cy="302514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Tx/>
              <a:buNone/>
              <a:tabLst/>
              <a:defRPr sz="3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5166361" y="3185161"/>
            <a:ext cx="5014913" cy="3901439"/>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5166361" y="7239002"/>
            <a:ext cx="5014913" cy="304800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Tree>
    <p:extLst>
      <p:ext uri="{BB962C8B-B14F-4D97-AF65-F5344CB8AC3E}">
        <p14:creationId xmlns:p14="http://schemas.microsoft.com/office/powerpoint/2010/main" val="3796446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822485" y="978289"/>
            <a:ext cx="8793956" cy="8871858"/>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22807009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021296" y="1021295"/>
            <a:ext cx="10286996" cy="8244404"/>
          </a:xfrm>
          <a:prstGeom prst="rect">
            <a:avLst/>
          </a:prstGeom>
        </p:spPr>
      </p:pic>
    </p:spTree>
    <p:extLst>
      <p:ext uri="{BB962C8B-B14F-4D97-AF65-F5344CB8AC3E}">
        <p14:creationId xmlns:p14="http://schemas.microsoft.com/office/powerpoint/2010/main" val="4143479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698732" y="1698737"/>
            <a:ext cx="10286996" cy="6889532"/>
          </a:xfrm>
          <a:prstGeom prst="rect">
            <a:avLst/>
          </a:prstGeom>
        </p:spPr>
      </p:pic>
    </p:spTree>
    <p:extLst>
      <p:ext uri="{BB962C8B-B14F-4D97-AF65-F5344CB8AC3E}">
        <p14:creationId xmlns:p14="http://schemas.microsoft.com/office/powerpoint/2010/main" val="25289874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711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0893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3086032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071148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05/03/2026</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717551" y="2263776"/>
            <a:ext cx="16852901"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3291610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0404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427174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9774030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10462132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15078076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5678943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865010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1257300" y="3155156"/>
            <a:ext cx="15773400" cy="1988345"/>
          </a:xfrm>
          <a:prstGeom prst="rect">
            <a:avLst/>
          </a:prstGeom>
        </p:spPr>
        <p:txBody>
          <a:bodyPr/>
          <a:lstStyle>
            <a:lvl1pPr>
              <a:defRPr sz="36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1257300" y="4377668"/>
            <a:ext cx="15773400" cy="3383582"/>
          </a:xfrm>
          <a:prstGeom prst="rect">
            <a:avLst/>
          </a:prstGeom>
        </p:spPr>
        <p:txBody>
          <a:bodyPr/>
          <a:lstStyle>
            <a:lvl1pPr marL="0" indent="0" algn="l">
              <a:buFontTx/>
              <a:buNone/>
              <a:defRPr sz="27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1096956" y="9548941"/>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05/03/2026</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13076244"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3597328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1257300" y="547689"/>
            <a:ext cx="15773400" cy="1776021"/>
          </a:xfrm>
        </p:spPr>
        <p:txBody>
          <a:bodyPr/>
          <a:lstStyle/>
          <a:p>
            <a:r>
              <a:rPr lang="fr-FR"/>
              <a:t>TITLE</a:t>
            </a:r>
            <a:endParaRPr lang="fr-BE"/>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1257300" y="2738438"/>
            <a:ext cx="15773400" cy="5830029"/>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187034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5E4D0-F260-4B3E-B1A3-72729E52C38F}"/>
              </a:ext>
            </a:extLst>
          </p:cNvPr>
          <p:cNvSpPr>
            <a:spLocks noGrp="1"/>
          </p:cNvSpPr>
          <p:nvPr>
            <p:ph type="ctrTitle"/>
          </p:nvPr>
        </p:nvSpPr>
        <p:spPr>
          <a:xfrm>
            <a:off x="2286000" y="1683545"/>
            <a:ext cx="13716000" cy="3581400"/>
          </a:xfrm>
        </p:spPr>
        <p:txBody>
          <a:bodyPr anchor="b"/>
          <a:lstStyle>
            <a:lvl1pPr algn="ctr">
              <a:defRPr sz="9000"/>
            </a:lvl1pPr>
          </a:lstStyle>
          <a:p>
            <a:r>
              <a:rPr lang="fr-FR"/>
              <a:t>Modifiez le style du titre</a:t>
            </a:r>
          </a:p>
        </p:txBody>
      </p:sp>
      <p:sp>
        <p:nvSpPr>
          <p:cNvPr id="3" name="Sous-titre 2">
            <a:extLst>
              <a:ext uri="{FF2B5EF4-FFF2-40B4-BE49-F238E27FC236}">
                <a16:creationId xmlns:a16="http://schemas.microsoft.com/office/drawing/2014/main" id="{5FB1A4D4-7810-4CDA-8D19-491396746E2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45E4871-B606-4801-AE0B-A34E2C7D43EC}"/>
              </a:ext>
            </a:extLst>
          </p:cNvPr>
          <p:cNvSpPr>
            <a:spLocks noGrp="1"/>
          </p:cNvSpPr>
          <p:nvPr>
            <p:ph type="dt" sz="half" idx="10"/>
          </p:nvPr>
        </p:nvSpPr>
        <p:spPr/>
        <p:txBody>
          <a:bodyPr/>
          <a:lstStyle/>
          <a:p>
            <a:fld id="{D2A8F08B-9CF7-4838-B29D-4556A2B4E699}" type="datetimeFigureOut">
              <a:rPr lang="fr-FR" smtClean="0"/>
              <a:t>05/03/2026</a:t>
            </a:fld>
            <a:endParaRPr lang="fr-FR"/>
          </a:p>
        </p:txBody>
      </p:sp>
      <p:sp>
        <p:nvSpPr>
          <p:cNvPr id="5" name="Espace réservé du pied de page 4">
            <a:extLst>
              <a:ext uri="{FF2B5EF4-FFF2-40B4-BE49-F238E27FC236}">
                <a16:creationId xmlns:a16="http://schemas.microsoft.com/office/drawing/2014/main" id="{789FE20E-D7CD-4843-87BC-B08DBB0BE1F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08B13B-B0AF-47F5-8427-4A82C7CBF2D4}"/>
              </a:ext>
            </a:extLst>
          </p:cNvPr>
          <p:cNvSpPr>
            <a:spLocks noGrp="1"/>
          </p:cNvSpPr>
          <p:nvPr>
            <p:ph type="sldNum" sz="quarter" idx="12"/>
          </p:nvPr>
        </p:nvSpPr>
        <p:spPr/>
        <p:txBody>
          <a:bodyPr/>
          <a:lstStyle/>
          <a:p>
            <a:fld id="{76487D56-8F70-44FE-BFA1-D65EE5CCB937}" type="slidenum">
              <a:rPr lang="fr-FR" smtClean="0"/>
              <a:t>‹N°›</a:t>
            </a:fld>
            <a:endParaRPr lang="fr-FR"/>
          </a:p>
        </p:txBody>
      </p:sp>
    </p:spTree>
    <p:extLst>
      <p:ext uri="{BB962C8B-B14F-4D97-AF65-F5344CB8AC3E}">
        <p14:creationId xmlns:p14="http://schemas.microsoft.com/office/powerpoint/2010/main" val="1746252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05/03/2026</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9791702"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894325609"/>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76189A-192D-547F-6BC2-90859F8D6EA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fr-FR"/>
          </a:p>
        </p:txBody>
      </p:sp>
      <p:sp>
        <p:nvSpPr>
          <p:cNvPr id="3" name="Sous-titre 2">
            <a:extLst>
              <a:ext uri="{FF2B5EF4-FFF2-40B4-BE49-F238E27FC236}">
                <a16:creationId xmlns:a16="http://schemas.microsoft.com/office/drawing/2014/main" id="{C864F677-4D59-2726-0645-77AA972A5E1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fr-FR"/>
          </a:p>
        </p:txBody>
      </p:sp>
      <p:sp>
        <p:nvSpPr>
          <p:cNvPr id="4" name="Espace réservé de la date 3">
            <a:extLst>
              <a:ext uri="{FF2B5EF4-FFF2-40B4-BE49-F238E27FC236}">
                <a16:creationId xmlns:a16="http://schemas.microsoft.com/office/drawing/2014/main" id="{69895259-6C8B-C995-4CA2-01E5E75B4FA6}"/>
              </a:ext>
            </a:extLst>
          </p:cNvPr>
          <p:cNvSpPr>
            <a:spLocks noGrp="1"/>
          </p:cNvSpPr>
          <p:nvPr>
            <p:ph type="dt" sz="half" idx="10"/>
          </p:nvPr>
        </p:nvSpPr>
        <p:spPr>
          <a:xfrm>
            <a:off x="1257300" y="9534526"/>
            <a:ext cx="4114800" cy="547688"/>
          </a:xfrm>
          <a:prstGeom prst="rect">
            <a:avLst/>
          </a:prstGeom>
        </p:spPr>
        <p:txBody>
          <a:bodyPr/>
          <a:lstStyle/>
          <a:p>
            <a:fld id="{24013E9D-08C0-444E-86A4-5E77040F46C6}" type="datetime1">
              <a:rPr lang="fr-FR" smtClean="0"/>
              <a:t>05/03/2026</a:t>
            </a:fld>
            <a:endParaRPr lang="fr-FR"/>
          </a:p>
        </p:txBody>
      </p:sp>
      <p:sp>
        <p:nvSpPr>
          <p:cNvPr id="5" name="Espace réservé du pied de page 4">
            <a:extLst>
              <a:ext uri="{FF2B5EF4-FFF2-40B4-BE49-F238E27FC236}">
                <a16:creationId xmlns:a16="http://schemas.microsoft.com/office/drawing/2014/main" id="{8432AE69-D853-653C-8D0C-80FF90C8B86F}"/>
              </a:ext>
            </a:extLst>
          </p:cNvPr>
          <p:cNvSpPr>
            <a:spLocks noGrp="1"/>
          </p:cNvSpPr>
          <p:nvPr>
            <p:ph type="ftr" sz="quarter" idx="11"/>
          </p:nvPr>
        </p:nvSpPr>
        <p:spPr>
          <a:xfrm>
            <a:off x="6057900" y="9534526"/>
            <a:ext cx="6172200" cy="547688"/>
          </a:xfrm>
          <a:prstGeom prst="rect">
            <a:avLst/>
          </a:prstGeom>
        </p:spPr>
        <p:txBody>
          <a:bodyPr/>
          <a:lstStyle/>
          <a:p>
            <a:r>
              <a:rPr lang="fr-FR"/>
              <a:t>Nom de la présentation</a:t>
            </a:r>
          </a:p>
        </p:txBody>
      </p:sp>
      <p:sp>
        <p:nvSpPr>
          <p:cNvPr id="6" name="Espace réservé du numéro de diapositive 5">
            <a:extLst>
              <a:ext uri="{FF2B5EF4-FFF2-40B4-BE49-F238E27FC236}">
                <a16:creationId xmlns:a16="http://schemas.microsoft.com/office/drawing/2014/main" id="{5C4528BA-FEF4-B833-BB93-59C461660EF4}"/>
              </a:ext>
            </a:extLst>
          </p:cNvPr>
          <p:cNvSpPr>
            <a:spLocks noGrp="1"/>
          </p:cNvSpPr>
          <p:nvPr>
            <p:ph type="sldNum" sz="quarter" idx="12"/>
          </p:nvPr>
        </p:nvSpPr>
        <p:spPr>
          <a:xfrm>
            <a:off x="12915900" y="9534526"/>
            <a:ext cx="4114800" cy="547688"/>
          </a:xfrm>
          <a:prstGeom prst="rect">
            <a:avLst/>
          </a:prstGeom>
        </p:spPr>
        <p:txBody>
          <a:bodyPr/>
          <a:lstStyle/>
          <a:p>
            <a:fld id="{BACD2F9F-886D-ED41-8A5B-195909DC21DD}" type="slidenum">
              <a:rPr lang="fr-FR" smtClean="0"/>
              <a:t>‹N°›</a:t>
            </a:fld>
            <a:endParaRPr lang="fr-FR"/>
          </a:p>
        </p:txBody>
      </p:sp>
    </p:spTree>
    <p:extLst>
      <p:ext uri="{BB962C8B-B14F-4D97-AF65-F5344CB8AC3E}">
        <p14:creationId xmlns:p14="http://schemas.microsoft.com/office/powerpoint/2010/main" val="37508472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Légende bleu">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019362D-C8DD-EC7E-9D6E-F31F71B89941}"/>
              </a:ext>
            </a:extLst>
          </p:cNvPr>
          <p:cNvSpPr>
            <a:spLocks noGrp="1"/>
          </p:cNvSpPr>
          <p:nvPr>
            <p:ph type="dt" sz="half" idx="10"/>
          </p:nvPr>
        </p:nvSpPr>
        <p:spPr>
          <a:xfrm>
            <a:off x="786246" y="9534526"/>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05/03/2026</a:t>
            </a:fld>
            <a:endParaRPr lang="fr-FR" dirty="0"/>
          </a:p>
        </p:txBody>
      </p:sp>
      <p:sp>
        <p:nvSpPr>
          <p:cNvPr id="3" name="Espace réservé du pied de page 2">
            <a:extLst>
              <a:ext uri="{FF2B5EF4-FFF2-40B4-BE49-F238E27FC236}">
                <a16:creationId xmlns:a16="http://schemas.microsoft.com/office/drawing/2014/main" id="{3B31A56C-EF13-0BCA-9FAC-C0AF8F12FE3C}"/>
              </a:ext>
            </a:extLst>
          </p:cNvPr>
          <p:cNvSpPr>
            <a:spLocks noGrp="1"/>
          </p:cNvSpPr>
          <p:nvPr>
            <p:ph type="ftr" sz="quarter" idx="11"/>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4" name="Espace réservé du numéro de diapositive 3">
            <a:extLst>
              <a:ext uri="{FF2B5EF4-FFF2-40B4-BE49-F238E27FC236}">
                <a16:creationId xmlns:a16="http://schemas.microsoft.com/office/drawing/2014/main" id="{2C336575-A1BB-7278-8008-117A016049FA}"/>
              </a:ext>
            </a:extLst>
          </p:cNvPr>
          <p:cNvSpPr>
            <a:spLocks noGrp="1"/>
          </p:cNvSpPr>
          <p:nvPr>
            <p:ph type="sldNum" sz="quarter" idx="12"/>
          </p:nvPr>
        </p:nvSpPr>
        <p:spPr>
          <a:xfrm>
            <a:off x="13594773"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33649516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72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600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5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6898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021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686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814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840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05/03/2026</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603217097"/>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58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696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405384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8122922"/>
            <a:ext cx="5014913" cy="216408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685800" marR="0" lvl="0" indent="-685800" algn="l" defTabSz="1371600" rtl="0" eaLnBrk="1" fontAlgn="auto" latinLnBrk="0" hangingPunct="1">
              <a:lnSpc>
                <a:spcPct val="90000"/>
              </a:lnSpc>
              <a:spcBef>
                <a:spcPts val="15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5166361" y="2"/>
            <a:ext cx="5014913" cy="302514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Tx/>
              <a:buNone/>
              <a:tabLst/>
              <a:defRPr sz="3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5166361" y="3185161"/>
            <a:ext cx="5014913" cy="3901439"/>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5166361" y="7239002"/>
            <a:ext cx="5014913" cy="304800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Tree>
    <p:extLst>
      <p:ext uri="{BB962C8B-B14F-4D97-AF65-F5344CB8AC3E}">
        <p14:creationId xmlns:p14="http://schemas.microsoft.com/office/powerpoint/2010/main" val="3827936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822485" y="978289"/>
            <a:ext cx="8793956" cy="8871858"/>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14264120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1021296" y="1021295"/>
            <a:ext cx="10286996" cy="8244404"/>
          </a:xfrm>
          <a:prstGeom prst="rect">
            <a:avLst/>
          </a:prstGeom>
        </p:spPr>
      </p:pic>
    </p:spTree>
    <p:extLst>
      <p:ext uri="{BB962C8B-B14F-4D97-AF65-F5344CB8AC3E}">
        <p14:creationId xmlns:p14="http://schemas.microsoft.com/office/powerpoint/2010/main" val="23453349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698732" y="1698737"/>
            <a:ext cx="10286996" cy="6889532"/>
          </a:xfrm>
          <a:prstGeom prst="rect">
            <a:avLst/>
          </a:prstGeom>
        </p:spPr>
      </p:pic>
    </p:spTree>
    <p:extLst>
      <p:ext uri="{BB962C8B-B14F-4D97-AF65-F5344CB8AC3E}">
        <p14:creationId xmlns:p14="http://schemas.microsoft.com/office/powerpoint/2010/main" val="12233653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5911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3612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8987740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552484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863601" y="2263778"/>
            <a:ext cx="12455526" cy="640715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12947651" y="2747051"/>
            <a:ext cx="4622801" cy="1429586"/>
          </a:xfrm>
          <a:solidFill>
            <a:srgbClr val="FF917F"/>
          </a:solidFill>
        </p:spPr>
        <p:txBody>
          <a:bodyPr lIns="144000" tIns="144000" rIns="144000" bIns="144000">
            <a:spAutoFit/>
          </a:bodyPr>
          <a:lstStyle>
            <a:lvl1pPr>
              <a:defRPr sz="3200" b="1" i="0">
                <a:solidFill>
                  <a:schemeClr val="bg1"/>
                </a:solidFill>
                <a:latin typeface="Century Gothic" panose="020B0502020202020204" pitchFamily="34" charset="0"/>
              </a:defRPr>
            </a:lvl1pPr>
            <a:lvl2pPr marL="536562" indent="-260343">
              <a:buFont typeface="Arial" panose="020B0604020202020204" pitchFamily="34" charset="0"/>
              <a:buChar char="•"/>
              <a:tabLst/>
              <a:defRPr sz="3200" b="1" i="0">
                <a:solidFill>
                  <a:schemeClr val="bg1"/>
                </a:solidFill>
                <a:latin typeface="Century Gothic" panose="020B0502020202020204" pitchFamily="34" charset="0"/>
              </a:defRPr>
            </a:lvl2pPr>
            <a:lvl3pPr>
              <a:defRPr sz="3200" b="1" i="0">
                <a:solidFill>
                  <a:schemeClr val="bg1"/>
                </a:solidFill>
                <a:latin typeface="Century Gothic" panose="020B0502020202020204" pitchFamily="34" charset="0"/>
              </a:defRPr>
            </a:lvl3pPr>
            <a:lvl4pPr>
              <a:defRPr sz="3200" b="1" i="0">
                <a:solidFill>
                  <a:schemeClr val="bg1"/>
                </a:solidFill>
                <a:latin typeface="Century Gothic" panose="020B0502020202020204" pitchFamily="34" charset="0"/>
              </a:defRPr>
            </a:lvl4pPr>
            <a:lvl5pPr>
              <a:defRPr sz="32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12322460" y="2575308"/>
            <a:ext cx="803015" cy="78348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401"/>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678824955"/>
      </p:ext>
    </p:extLst>
  </p:cSld>
  <p:clrMapOvr>
    <a:masterClrMapping/>
  </p:clrMapOvr>
  <p:extLst>
    <p:ext uri="{DCECCB84-F9BA-43D5-87BE-67443E8EF086}">
      <p15:sldGuideLst xmlns:p15="http://schemas.microsoft.com/office/powerpoint/2012/main">
        <p15:guide id="1" pos="272">
          <p15:clr>
            <a:srgbClr val="FBAE40"/>
          </p15:clr>
        </p15:guide>
        <p15:guide id="2" orient="horz" pos="2731">
          <p15:clr>
            <a:srgbClr val="FBAE40"/>
          </p15:clr>
        </p15:guide>
        <p15:guide id="3" pos="4195">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32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7603910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0423259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649996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24666039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4474628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5313110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044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5878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733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235184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8126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636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326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3142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0502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9126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2473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5014913" cy="3871913"/>
          </a:xfrm>
          <a:prstGeom prst="rect">
            <a:avLst/>
          </a:prstGeom>
          <a:solidFill>
            <a:schemeClr val="accent5"/>
          </a:solidFill>
        </p:spPr>
        <p:txBody>
          <a:bodyPr/>
          <a:lstStyle>
            <a:lvl1pPr marL="0" indent="0" algn="ctr">
              <a:buNone/>
              <a:defRPr sz="3000"/>
            </a:lvl1pPr>
          </a:lstStyle>
          <a:p>
            <a:r>
              <a:rPr lang="fr-FR"/>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4053841"/>
            <a:ext cx="5014913" cy="3871913"/>
          </a:xfrm>
          <a:prstGeom prst="rect">
            <a:avLst/>
          </a:prstGeom>
          <a:solidFill>
            <a:schemeClr val="accent5"/>
          </a:solidFill>
        </p:spPr>
        <p:txBody>
          <a:bodyPr/>
          <a:lstStyle>
            <a:lvl1pPr marL="0" indent="0" algn="ctr">
              <a:buNone/>
              <a:defRPr sz="3000"/>
            </a:lvl1pPr>
          </a:lstStyle>
          <a:p>
            <a:r>
              <a:rPr lang="fr-FR"/>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8122922"/>
            <a:ext cx="5014913" cy="216408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685800" marR="0" lvl="0" indent="-685800" algn="l" defTabSz="1371600" rtl="0" eaLnBrk="1" fontAlgn="auto" latinLnBrk="0" hangingPunct="1">
              <a:lnSpc>
                <a:spcPct val="90000"/>
              </a:lnSpc>
              <a:spcBef>
                <a:spcPts val="1500"/>
              </a:spcBef>
              <a:spcAft>
                <a:spcPts val="0"/>
              </a:spcAft>
              <a:buClrTx/>
              <a:buSzTx/>
              <a:tabLst/>
              <a:defRPr/>
            </a:pPr>
            <a:r>
              <a:rPr lang="fr-FR"/>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5166361" y="2"/>
            <a:ext cx="5014913" cy="302514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Tx/>
              <a:buNone/>
              <a:tabLst/>
              <a:defRPr sz="3000"/>
            </a:lvl1pPr>
          </a:lstStyle>
          <a:p>
            <a:r>
              <a:rPr lang="fr-FR"/>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5166361" y="3185161"/>
            <a:ext cx="5014913" cy="3901439"/>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5166361" y="7239002"/>
            <a:ext cx="5014913" cy="304800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a:t>INSERT PICTURE HERE</a:t>
            </a:r>
          </a:p>
        </p:txBody>
      </p:sp>
    </p:spTree>
    <p:extLst>
      <p:ext uri="{BB962C8B-B14F-4D97-AF65-F5344CB8AC3E}">
        <p14:creationId xmlns:p14="http://schemas.microsoft.com/office/powerpoint/2010/main" val="27460788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822485" y="978289"/>
            <a:ext cx="8793956" cy="8871858"/>
          </a:xfrm>
          <a:prstGeom prst="ellipse">
            <a:avLst/>
          </a:prstGeom>
          <a:solidFill>
            <a:schemeClr val="accent5"/>
          </a:solidFill>
        </p:spPr>
        <p:txBody>
          <a:bodyPr/>
          <a:lstStyle>
            <a:lvl1pPr marL="0" indent="0" algn="ctr">
              <a:buNone/>
              <a:defRPr/>
            </a:lvl1pPr>
          </a:lstStyle>
          <a:p>
            <a:r>
              <a:rPr lang="fr-FR"/>
              <a:t>INSERT </a:t>
            </a:r>
          </a:p>
          <a:p>
            <a:r>
              <a:rPr lang="fr-FR"/>
              <a:t>PICTURE HERE</a:t>
            </a:r>
          </a:p>
        </p:txBody>
      </p:sp>
    </p:spTree>
    <p:extLst>
      <p:ext uri="{BB962C8B-B14F-4D97-AF65-F5344CB8AC3E}">
        <p14:creationId xmlns:p14="http://schemas.microsoft.com/office/powerpoint/2010/main" val="33285219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1021296" y="1021295"/>
            <a:ext cx="10286996" cy="8244404"/>
          </a:xfrm>
          <a:prstGeom prst="rect">
            <a:avLst/>
          </a:prstGeom>
        </p:spPr>
      </p:pic>
    </p:spTree>
    <p:extLst>
      <p:ext uri="{BB962C8B-B14F-4D97-AF65-F5344CB8AC3E}">
        <p14:creationId xmlns:p14="http://schemas.microsoft.com/office/powerpoint/2010/main" val="3863908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8676677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698732" y="1698737"/>
            <a:ext cx="10286996" cy="6889532"/>
          </a:xfrm>
          <a:prstGeom prst="rect">
            <a:avLst/>
          </a:prstGeom>
        </p:spPr>
      </p:pic>
    </p:spTree>
    <p:extLst>
      <p:ext uri="{BB962C8B-B14F-4D97-AF65-F5344CB8AC3E}">
        <p14:creationId xmlns:p14="http://schemas.microsoft.com/office/powerpoint/2010/main" val="38735995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8242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0957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41138010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4053260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2165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8483723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5333040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4346610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724935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B6DC46-4A8C-BFFC-417D-78BA4BA62B39}"/>
              </a:ext>
            </a:extLst>
          </p:cNvPr>
          <p:cNvPicPr>
            <a:picLocks noChangeAspect="1"/>
          </p:cNvPicPr>
          <p:nvPr userDrawn="1"/>
        </p:nvPicPr>
        <p:blipFill>
          <a:blip r:embed="rId2"/>
          <a:stretch>
            <a:fillRect/>
          </a:stretch>
        </p:blipFill>
        <p:spPr>
          <a:xfrm>
            <a:off x="0" y="0"/>
            <a:ext cx="18288000" cy="10287000"/>
          </a:xfrm>
          <a:prstGeom prst="rect">
            <a:avLst/>
          </a:prstGeom>
          <a:solidFill>
            <a:schemeClr val="bg1"/>
          </a:solidFill>
        </p:spPr>
      </p:pic>
    </p:spTree>
    <p:extLst>
      <p:ext uri="{BB962C8B-B14F-4D97-AF65-F5344CB8AC3E}">
        <p14:creationId xmlns:p14="http://schemas.microsoft.com/office/powerpoint/2010/main" val="22951594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7765117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0756394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id="{F3046938-5E70-2CFC-7ED6-72940DAE059C}"/>
              </a:ext>
            </a:extLst>
          </p:cNvPr>
          <p:cNvSpPr>
            <a:spLocks noGrp="1"/>
          </p:cNvSpPr>
          <p:nvPr>
            <p:ph type="body" idx="10" hasCustomPrompt="1"/>
          </p:nvPr>
        </p:nvSpPr>
        <p:spPr>
          <a:xfrm>
            <a:off x="7196867" y="3416898"/>
            <a:ext cx="4179348" cy="3453204"/>
          </a:xfrm>
        </p:spPr>
        <p:txBody>
          <a:bodyPr>
            <a:normAutofit/>
          </a:bodyPr>
          <a:lstStyle>
            <a:lvl1pPr marL="0" indent="0" algn="ctr">
              <a:buNone/>
              <a:defRPr sz="4800" b="1">
                <a:solidFill>
                  <a:schemeClr val="accent2"/>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err="1"/>
              <a:t>Quote</a:t>
            </a:r>
            <a:endParaRPr lang="fr-FR"/>
          </a:p>
        </p:txBody>
      </p:sp>
    </p:spTree>
    <p:extLst>
      <p:ext uri="{BB962C8B-B14F-4D97-AF65-F5344CB8AC3E}">
        <p14:creationId xmlns:p14="http://schemas.microsoft.com/office/powerpoint/2010/main" val="9464604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7A6F08B-0092-461B-C961-6A2DECCE3CD4}"/>
              </a:ext>
            </a:extLst>
          </p:cNvPr>
          <p:cNvSpPr>
            <a:spLocks noGrp="1"/>
          </p:cNvSpPr>
          <p:nvPr>
            <p:ph type="title" hasCustomPrompt="1"/>
          </p:nvPr>
        </p:nvSpPr>
        <p:spPr>
          <a:xfrm>
            <a:off x="1257300" y="547689"/>
            <a:ext cx="15773400" cy="1776021"/>
          </a:xfrm>
        </p:spPr>
        <p:txBody>
          <a:bodyPr/>
          <a:lstStyle/>
          <a:p>
            <a:r>
              <a:rPr lang="fr-FR"/>
              <a:t>TITLE</a:t>
            </a:r>
            <a:endParaRPr lang="fr-BE"/>
          </a:p>
        </p:txBody>
      </p:sp>
      <p:sp>
        <p:nvSpPr>
          <p:cNvPr id="5" name="Espace réservé du contenu 2">
            <a:extLst>
              <a:ext uri="{FF2B5EF4-FFF2-40B4-BE49-F238E27FC236}">
                <a16:creationId xmlns:a16="http://schemas.microsoft.com/office/drawing/2014/main" id="{071EF77B-C8F3-ADD8-4CC6-7F2E2BD9F2CC}"/>
              </a:ext>
            </a:extLst>
          </p:cNvPr>
          <p:cNvSpPr>
            <a:spLocks noGrp="1"/>
          </p:cNvSpPr>
          <p:nvPr>
            <p:ph idx="1" hasCustomPrompt="1"/>
          </p:nvPr>
        </p:nvSpPr>
        <p:spPr>
          <a:xfrm>
            <a:off x="1257300" y="2738438"/>
            <a:ext cx="15773400" cy="5830029"/>
          </a:xfrm>
        </p:spPr>
        <p:txBody>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endParaRPr lang="fr-BE"/>
          </a:p>
        </p:txBody>
      </p:sp>
    </p:spTree>
    <p:extLst>
      <p:ext uri="{BB962C8B-B14F-4D97-AF65-F5344CB8AC3E}">
        <p14:creationId xmlns:p14="http://schemas.microsoft.com/office/powerpoint/2010/main" val="2782247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3623165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2F56F-290D-3053-50A8-0671245925AA}"/>
              </a:ext>
            </a:extLst>
          </p:cNvPr>
          <p:cNvSpPr>
            <a:spLocks noGrp="1"/>
          </p:cNvSpPr>
          <p:nvPr>
            <p:ph type="ctrTitle" hasCustomPrompt="1"/>
          </p:nvPr>
        </p:nvSpPr>
        <p:spPr>
          <a:xfrm>
            <a:off x="1051560" y="2270159"/>
            <a:ext cx="13716000" cy="1287306"/>
          </a:xfrm>
        </p:spPr>
        <p:txBody>
          <a:bodyPr anchor="b">
            <a:normAutofit/>
          </a:bodyPr>
          <a:lstStyle>
            <a:lvl1pPr algn="l">
              <a:defRPr sz="6000"/>
            </a:lvl1pPr>
          </a:lstStyle>
          <a:p>
            <a:r>
              <a:rPr lang="fr-FR"/>
              <a:t>TITLE _ PART 1</a:t>
            </a:r>
            <a:endParaRPr lang="fr-BE"/>
          </a:p>
        </p:txBody>
      </p:sp>
      <p:sp>
        <p:nvSpPr>
          <p:cNvPr id="3" name="Sous-titre 2">
            <a:extLst>
              <a:ext uri="{FF2B5EF4-FFF2-40B4-BE49-F238E27FC236}">
                <a16:creationId xmlns:a16="http://schemas.microsoft.com/office/drawing/2014/main" id="{D7A6D074-DF0F-1FBB-C64E-0E7574EF26C2}"/>
              </a:ext>
            </a:extLst>
          </p:cNvPr>
          <p:cNvSpPr>
            <a:spLocks noGrp="1"/>
          </p:cNvSpPr>
          <p:nvPr>
            <p:ph type="subTitle" idx="1" hasCustomPrompt="1"/>
          </p:nvPr>
        </p:nvSpPr>
        <p:spPr>
          <a:xfrm>
            <a:off x="1051560" y="3819023"/>
            <a:ext cx="13716000" cy="1098327"/>
          </a:xfrm>
        </p:spPr>
        <p:txBody>
          <a:bodyPr/>
          <a:lstStyle>
            <a:lvl1pPr marL="0" indent="0" algn="l">
              <a:buNone/>
              <a:defRPr sz="6000" b="1">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TITLE _ PART 2</a:t>
            </a:r>
            <a:endParaRPr lang="fr-BE"/>
          </a:p>
        </p:txBody>
      </p:sp>
      <p:sp>
        <p:nvSpPr>
          <p:cNvPr id="7" name="Espace réservé du texte 2">
            <a:extLst>
              <a:ext uri="{FF2B5EF4-FFF2-40B4-BE49-F238E27FC236}">
                <a16:creationId xmlns:a16="http://schemas.microsoft.com/office/drawing/2014/main" id="{03E84C1C-5B67-F981-4206-C6EEE2996B0F}"/>
              </a:ext>
            </a:extLst>
          </p:cNvPr>
          <p:cNvSpPr>
            <a:spLocks noGrp="1"/>
          </p:cNvSpPr>
          <p:nvPr>
            <p:ph type="body" idx="10" hasCustomPrompt="1"/>
          </p:nvPr>
        </p:nvSpPr>
        <p:spPr>
          <a:xfrm>
            <a:off x="1051560" y="5369653"/>
            <a:ext cx="137160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err="1"/>
              <a:t>Subtitle</a:t>
            </a:r>
            <a:endParaRPr lang="fr-FR"/>
          </a:p>
        </p:txBody>
      </p:sp>
    </p:spTree>
    <p:extLst>
      <p:ext uri="{BB962C8B-B14F-4D97-AF65-F5344CB8AC3E}">
        <p14:creationId xmlns:p14="http://schemas.microsoft.com/office/powerpoint/2010/main" val="970154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a:srcRect/>
          <a:stretch/>
        </p:blipFill>
        <p:spPr>
          <a:xfrm>
            <a:off x="-6350" y="0"/>
            <a:ext cx="18288000" cy="102870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6349" y="2"/>
            <a:ext cx="9150350" cy="8804279"/>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a:stretch>
            <a:fillRect/>
          </a:stretch>
        </p:blipFill>
        <p:spPr>
          <a:xfrm>
            <a:off x="-6350" y="465139"/>
            <a:ext cx="10591800" cy="7874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2581660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u texte 4">
            <a:extLst>
              <a:ext uri="{FF2B5EF4-FFF2-40B4-BE49-F238E27FC236}">
                <a16:creationId xmlns:a16="http://schemas.microsoft.com/office/drawing/2014/main" id="{140DA68B-84B0-4215-6CBA-D451D6F78B12}"/>
              </a:ext>
            </a:extLst>
          </p:cNvPr>
          <p:cNvSpPr>
            <a:spLocks noGrp="1"/>
          </p:cNvSpPr>
          <p:nvPr>
            <p:ph type="body" sz="quarter" idx="12"/>
          </p:nvPr>
        </p:nvSpPr>
        <p:spPr>
          <a:xfrm>
            <a:off x="717553" y="2263776"/>
            <a:ext cx="7778750" cy="6553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33805931"/>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8288000" cy="102870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6349" y="2"/>
            <a:ext cx="9150350" cy="8804279"/>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 y="465139"/>
            <a:ext cx="10591800" cy="7874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2602335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9163967" cy="881697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207231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1941922" y="2271433"/>
            <a:ext cx="14941142" cy="1970630"/>
          </a:xfrm>
        </p:spPr>
        <p:txBody>
          <a:bodyPr anchor="b" anchorCtr="0"/>
          <a:lstStyle>
            <a:lvl1pPr>
              <a:defRPr sz="72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1941920" y="4242060"/>
            <a:ext cx="14941140" cy="3073140"/>
          </a:xfrm>
        </p:spPr>
        <p:txBody>
          <a:bodyPr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05/03/2026</a:t>
            </a:fld>
            <a:endParaRPr lang="fr-FR" dirty="0"/>
          </a:p>
        </p:txBody>
      </p:sp>
    </p:spTree>
    <p:extLst>
      <p:ext uri="{BB962C8B-B14F-4D97-AF65-F5344CB8AC3E}">
        <p14:creationId xmlns:p14="http://schemas.microsoft.com/office/powerpoint/2010/main" val="790477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a:solidFill>
            <a:schemeClr val="bg1"/>
          </a:solidFill>
        </p:spPr>
      </p:pic>
      <p:sp>
        <p:nvSpPr>
          <p:cNvPr id="2" name="Title 1"/>
          <p:cNvSpPr>
            <a:spLocks noGrp="1"/>
          </p:cNvSpPr>
          <p:nvPr>
            <p:ph type="title" hasCustomPrompt="1"/>
          </p:nvPr>
        </p:nvSpPr>
        <p:spPr>
          <a:xfrm>
            <a:off x="1126676" y="2263780"/>
            <a:ext cx="6286500" cy="1978283"/>
          </a:xfrm>
        </p:spPr>
        <p:txBody>
          <a:bodyPr lIns="180000" tIns="0" anchor="b" anchorCtr="0"/>
          <a:lstStyle>
            <a:lvl1pPr>
              <a:lnSpc>
                <a:spcPct val="100000"/>
              </a:lnSpc>
              <a:defRPr sz="72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1126676" y="4242060"/>
            <a:ext cx="6286500" cy="3073140"/>
          </a:xfrm>
        </p:spPr>
        <p:txBody>
          <a:bodyPr lIns="180000"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9144002" y="0"/>
            <a:ext cx="9163967" cy="102870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319616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05/03/2026</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717551" y="2263776"/>
            <a:ext cx="16852901" cy="65532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122142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05/03/2026</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9791702"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84020685"/>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05/03/2026</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337287422"/>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863601" y="2263778"/>
            <a:ext cx="12455526" cy="640715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12947651" y="2747051"/>
            <a:ext cx="4622801" cy="1429586"/>
          </a:xfrm>
          <a:solidFill>
            <a:srgbClr val="FF917F"/>
          </a:solidFill>
        </p:spPr>
        <p:txBody>
          <a:bodyPr lIns="144000" tIns="144000" rIns="144000" bIns="144000">
            <a:spAutoFit/>
          </a:bodyPr>
          <a:lstStyle>
            <a:lvl1pPr>
              <a:defRPr sz="3200" b="1" i="0">
                <a:solidFill>
                  <a:schemeClr val="bg1"/>
                </a:solidFill>
                <a:latin typeface="Century Gothic" panose="020B0502020202020204" pitchFamily="34" charset="0"/>
              </a:defRPr>
            </a:lvl1pPr>
            <a:lvl2pPr marL="536562" indent="-260343">
              <a:buFont typeface="Arial" panose="020B0604020202020204" pitchFamily="34" charset="0"/>
              <a:buChar char="•"/>
              <a:tabLst/>
              <a:defRPr sz="3200" b="1" i="0">
                <a:solidFill>
                  <a:schemeClr val="bg1"/>
                </a:solidFill>
                <a:latin typeface="Century Gothic" panose="020B0502020202020204" pitchFamily="34" charset="0"/>
              </a:defRPr>
            </a:lvl2pPr>
            <a:lvl3pPr>
              <a:defRPr sz="3200" b="1" i="0">
                <a:solidFill>
                  <a:schemeClr val="bg1"/>
                </a:solidFill>
                <a:latin typeface="Century Gothic" panose="020B0502020202020204" pitchFamily="34" charset="0"/>
              </a:defRPr>
            </a:lvl3pPr>
            <a:lvl4pPr>
              <a:defRPr sz="3200" b="1" i="0">
                <a:solidFill>
                  <a:schemeClr val="bg1"/>
                </a:solidFill>
                <a:latin typeface="Century Gothic" panose="020B0502020202020204" pitchFamily="34" charset="0"/>
              </a:defRPr>
            </a:lvl4pPr>
            <a:lvl5pPr>
              <a:defRPr sz="32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12322460" y="2575308"/>
            <a:ext cx="803015" cy="78348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401"/>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987293841"/>
      </p:ext>
    </p:extLst>
  </p:cSld>
  <p:clrMapOvr>
    <a:masterClrMapping/>
  </p:clrMapOvr>
  <p:extLst>
    <p:ext uri="{DCECCB84-F9BA-43D5-87BE-67443E8EF086}">
      <p15:sldGuideLst xmlns:p15="http://schemas.microsoft.com/office/powerpoint/2012/main">
        <p15:guide id="1" pos="272">
          <p15:clr>
            <a:srgbClr val="FBAE40"/>
          </p15:clr>
        </p15:guide>
        <p15:guide id="2" orient="horz" pos="2731">
          <p15:clr>
            <a:srgbClr val="FBAE40"/>
          </p15:clr>
        </p15:guide>
        <p15:guide id="3" pos="419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40837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a:srcRect/>
          <a:stretch/>
        </p:blipFill>
        <p:spPr>
          <a:xfrm>
            <a:off x="0" y="0"/>
            <a:ext cx="18288000" cy="102870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9163967" cy="881697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3321218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55150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6" name="Rectangle 5"/>
          <p:cNvSpPr/>
          <p:nvPr userDrawn="1"/>
        </p:nvSpPr>
        <p:spPr>
          <a:xfrm>
            <a:off x="4890048" y="8656373"/>
            <a:ext cx="8553264" cy="12094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 name="Picture 1" descr="last-slid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50002" y="-106050"/>
            <a:ext cx="22863008" cy="10427604"/>
          </a:xfrm>
          <a:prstGeom prst="rect">
            <a:avLst/>
          </a:prstGeom>
        </p:spPr>
      </p:pic>
    </p:spTree>
    <p:extLst>
      <p:ext uri="{BB962C8B-B14F-4D97-AF65-F5344CB8AC3E}">
        <p14:creationId xmlns:p14="http://schemas.microsoft.com/office/powerpoint/2010/main" val="57666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u texte 4">
            <a:extLst>
              <a:ext uri="{FF2B5EF4-FFF2-40B4-BE49-F238E27FC236}">
                <a16:creationId xmlns:a16="http://schemas.microsoft.com/office/drawing/2014/main" id="{140DA68B-84B0-4215-6CBA-D451D6F78B12}"/>
              </a:ext>
            </a:extLst>
          </p:cNvPr>
          <p:cNvSpPr>
            <a:spLocks noGrp="1"/>
          </p:cNvSpPr>
          <p:nvPr>
            <p:ph type="body" sz="quarter" idx="12"/>
          </p:nvPr>
        </p:nvSpPr>
        <p:spPr>
          <a:xfrm>
            <a:off x="717553" y="2263776"/>
            <a:ext cx="7778750" cy="6553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02054584"/>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BE4C66-4ECD-24B1-5655-7FD141C5F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18288000" cy="10287000"/>
          </a:xfrm>
          <a:prstGeom prst="rect">
            <a:avLst/>
          </a:prstGeom>
          <a:solidFill>
            <a:schemeClr val="bg1"/>
          </a:solidFill>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5" name="Espace réservé du texte 4">
            <a:extLst>
              <a:ext uri="{FF2B5EF4-FFF2-40B4-BE49-F238E27FC236}">
                <a16:creationId xmlns:a16="http://schemas.microsoft.com/office/drawing/2014/main" id="{A4CF6EC2-E4F5-A12F-3CA8-F341CF7480F0}"/>
              </a:ext>
            </a:extLst>
          </p:cNvPr>
          <p:cNvSpPr>
            <a:spLocks noGrp="1"/>
          </p:cNvSpPr>
          <p:nvPr>
            <p:ph type="body" sz="quarter" idx="11" hasCustomPrompt="1"/>
          </p:nvPr>
        </p:nvSpPr>
        <p:spPr>
          <a:xfrm>
            <a:off x="9144002" y="1400179"/>
            <a:ext cx="8426450" cy="4125554"/>
          </a:xfrm>
        </p:spPr>
        <p:txBody>
          <a:bodyPr anchor="b"/>
          <a:lstStyle>
            <a:lvl1pPr>
              <a:defRPr sz="7200"/>
            </a:lvl1pPr>
            <a:lvl2pPr>
              <a:spcBef>
                <a:spcPts val="36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65A27571-4E49-2B34-B447-A9D316927225}"/>
              </a:ext>
            </a:extLst>
          </p:cNvPr>
          <p:cNvSpPr>
            <a:spLocks noGrp="1"/>
          </p:cNvSpPr>
          <p:nvPr>
            <p:ph type="body" sz="quarter" idx="12"/>
          </p:nvPr>
        </p:nvSpPr>
        <p:spPr>
          <a:xfrm>
            <a:off x="9144002" y="6057902"/>
            <a:ext cx="8426450" cy="2279651"/>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1582380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1257300" y="3155156"/>
            <a:ext cx="15773400" cy="1988345"/>
          </a:xfrm>
          <a:prstGeom prst="rect">
            <a:avLst/>
          </a:prstGeom>
        </p:spPr>
        <p:txBody>
          <a:bodyPr/>
          <a:lstStyle>
            <a:lvl1pPr>
              <a:defRPr sz="36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1257300" y="4377668"/>
            <a:ext cx="15773400" cy="3383582"/>
          </a:xfrm>
          <a:prstGeom prst="rect">
            <a:avLst/>
          </a:prstGeom>
        </p:spPr>
        <p:txBody>
          <a:bodyPr/>
          <a:lstStyle>
            <a:lvl1pPr marL="0" indent="0" algn="l">
              <a:buFontTx/>
              <a:buNone/>
              <a:defRPr sz="27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1096956" y="9548941"/>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05/03/2026</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13076244"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466227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BE4C66-4ECD-24B1-5655-7FD141C5F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18288000" cy="10287000"/>
          </a:xfrm>
          <a:prstGeom prst="rect">
            <a:avLst/>
          </a:prstGeom>
          <a:solidFill>
            <a:schemeClr val="bg1"/>
          </a:solidFill>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5" name="Espace réservé du texte 4">
            <a:extLst>
              <a:ext uri="{FF2B5EF4-FFF2-40B4-BE49-F238E27FC236}">
                <a16:creationId xmlns:a16="http://schemas.microsoft.com/office/drawing/2014/main" id="{A4CF6EC2-E4F5-A12F-3CA8-F341CF7480F0}"/>
              </a:ext>
            </a:extLst>
          </p:cNvPr>
          <p:cNvSpPr>
            <a:spLocks noGrp="1"/>
          </p:cNvSpPr>
          <p:nvPr>
            <p:ph type="body" sz="quarter" idx="11" hasCustomPrompt="1"/>
          </p:nvPr>
        </p:nvSpPr>
        <p:spPr>
          <a:xfrm>
            <a:off x="9144002" y="1400179"/>
            <a:ext cx="8426450" cy="4125554"/>
          </a:xfrm>
        </p:spPr>
        <p:txBody>
          <a:bodyPr anchor="b"/>
          <a:lstStyle>
            <a:lvl1pPr>
              <a:defRPr sz="7200"/>
            </a:lvl1pPr>
            <a:lvl2pPr>
              <a:spcBef>
                <a:spcPts val="36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65A27571-4E49-2B34-B447-A9D316927225}"/>
              </a:ext>
            </a:extLst>
          </p:cNvPr>
          <p:cNvSpPr>
            <a:spLocks noGrp="1"/>
          </p:cNvSpPr>
          <p:nvPr>
            <p:ph type="body" sz="quarter" idx="12"/>
          </p:nvPr>
        </p:nvSpPr>
        <p:spPr>
          <a:xfrm>
            <a:off x="9144002" y="6057902"/>
            <a:ext cx="8426450" cy="2279651"/>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1241119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8288000" cy="102870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6349" y="2"/>
            <a:ext cx="9150350" cy="8804279"/>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 y="465139"/>
            <a:ext cx="10591800" cy="7874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1896263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05/03/2026</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9163967" cy="881697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3672191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1941922" y="2271433"/>
            <a:ext cx="14941142" cy="1970630"/>
          </a:xfrm>
        </p:spPr>
        <p:txBody>
          <a:bodyPr anchor="b" anchorCtr="0"/>
          <a:lstStyle>
            <a:lvl1pPr>
              <a:defRPr sz="72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1941920" y="4242060"/>
            <a:ext cx="14941140" cy="3073140"/>
          </a:xfrm>
        </p:spPr>
        <p:txBody>
          <a:bodyPr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05/03/2026</a:t>
            </a:fld>
            <a:endParaRPr lang="fr-FR" dirty="0"/>
          </a:p>
        </p:txBody>
      </p:sp>
    </p:spTree>
    <p:extLst>
      <p:ext uri="{BB962C8B-B14F-4D97-AF65-F5344CB8AC3E}">
        <p14:creationId xmlns:p14="http://schemas.microsoft.com/office/powerpoint/2010/main" val="2459321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a:solidFill>
            <a:schemeClr val="bg1"/>
          </a:solidFill>
        </p:spPr>
      </p:pic>
      <p:sp>
        <p:nvSpPr>
          <p:cNvPr id="2" name="Title 1"/>
          <p:cNvSpPr>
            <a:spLocks noGrp="1"/>
          </p:cNvSpPr>
          <p:nvPr>
            <p:ph type="title" hasCustomPrompt="1"/>
          </p:nvPr>
        </p:nvSpPr>
        <p:spPr>
          <a:xfrm>
            <a:off x="1126676" y="2263780"/>
            <a:ext cx="6286500" cy="1978283"/>
          </a:xfrm>
        </p:spPr>
        <p:txBody>
          <a:bodyPr lIns="180000" tIns="0" anchor="b" anchorCtr="0"/>
          <a:lstStyle>
            <a:lvl1pPr>
              <a:lnSpc>
                <a:spcPct val="100000"/>
              </a:lnSpc>
              <a:defRPr sz="72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1126676" y="4242060"/>
            <a:ext cx="6286500" cy="3073140"/>
          </a:xfrm>
        </p:spPr>
        <p:txBody>
          <a:bodyPr lIns="180000"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9144002" y="0"/>
            <a:ext cx="9163967" cy="102870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409399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1941922" y="2271433"/>
            <a:ext cx="14941142" cy="1970630"/>
          </a:xfrm>
        </p:spPr>
        <p:txBody>
          <a:bodyPr anchor="b" anchorCtr="0"/>
          <a:lstStyle>
            <a:lvl1pPr>
              <a:defRPr sz="72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1941920" y="4242060"/>
            <a:ext cx="14941140" cy="3073140"/>
          </a:xfrm>
        </p:spPr>
        <p:txBody>
          <a:bodyPr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05/03/2026</a:t>
            </a:fld>
            <a:endParaRPr lang="fr-FR" dirty="0"/>
          </a:p>
        </p:txBody>
      </p:sp>
    </p:spTree>
    <p:extLst>
      <p:ext uri="{BB962C8B-B14F-4D97-AF65-F5344CB8AC3E}">
        <p14:creationId xmlns:p14="http://schemas.microsoft.com/office/powerpoint/2010/main" val="1119915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1.Chapter </a:t>
            </a:r>
            <a:r>
              <a:rPr lang="fr-FR" dirty="0" err="1"/>
              <a:t>title</a:t>
            </a: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157C04CD-BBCA-7B13-F54B-7BC3A801BE51}"/>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079767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en-US" dirty="0"/>
              <a:t>1.Chapter title</a:t>
            </a:r>
            <a:br>
              <a:rPr lang="en-US" dirty="0"/>
            </a:b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894976D8-3266-C676-0D48-F627C6D54477}"/>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397178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B4424CC5-EFDF-997E-3A24-21BDAE658CB8}"/>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98831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D326FA40-1F46-28C6-8C85-8AD48F06391C}"/>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686091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3A630F9E-039A-E8A0-07BE-9D0DFF8334F8}"/>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411422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561C13C6-7FFE-F028-199F-7C6321432B41}"/>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284635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92C41375-3DCB-1FFD-83DD-1F8E733834FC}"/>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935628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05/03/2026</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717551" y="2263776"/>
            <a:ext cx="16852901"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208098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05/03/2026</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9791702"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63820634"/>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05/03/2026</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080276714"/>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a:srcRect/>
          <a:stretch/>
        </p:blipFill>
        <p:spPr>
          <a:xfrm>
            <a:off x="0" y="0"/>
            <a:ext cx="18288000" cy="10287000"/>
          </a:xfrm>
          <a:prstGeom prst="rect">
            <a:avLst/>
          </a:prstGeom>
          <a:solidFill>
            <a:schemeClr val="bg1"/>
          </a:solidFill>
        </p:spPr>
      </p:pic>
      <p:sp>
        <p:nvSpPr>
          <p:cNvPr id="2" name="Title 1"/>
          <p:cNvSpPr>
            <a:spLocks noGrp="1"/>
          </p:cNvSpPr>
          <p:nvPr>
            <p:ph type="title" hasCustomPrompt="1"/>
          </p:nvPr>
        </p:nvSpPr>
        <p:spPr>
          <a:xfrm>
            <a:off x="1126676" y="2263780"/>
            <a:ext cx="6286500" cy="1978283"/>
          </a:xfrm>
        </p:spPr>
        <p:txBody>
          <a:bodyPr lIns="180000" tIns="0" anchor="b" anchorCtr="0"/>
          <a:lstStyle>
            <a:lvl1pPr>
              <a:lnSpc>
                <a:spcPct val="100000"/>
              </a:lnSpc>
              <a:defRPr sz="72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1126676" y="4242060"/>
            <a:ext cx="6286500" cy="3073140"/>
          </a:xfrm>
        </p:spPr>
        <p:txBody>
          <a:bodyPr lIns="180000"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9144002" y="0"/>
            <a:ext cx="9163967" cy="102870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440116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863601" y="2263778"/>
            <a:ext cx="12455526" cy="640715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12947651" y="2747051"/>
            <a:ext cx="4622801" cy="1429586"/>
          </a:xfrm>
          <a:solidFill>
            <a:srgbClr val="FF917F"/>
          </a:solidFill>
        </p:spPr>
        <p:txBody>
          <a:bodyPr lIns="144000" tIns="144000" rIns="144000" bIns="144000">
            <a:spAutoFit/>
          </a:bodyPr>
          <a:lstStyle>
            <a:lvl1pPr>
              <a:defRPr sz="3200" b="1" i="0">
                <a:solidFill>
                  <a:schemeClr val="bg1"/>
                </a:solidFill>
                <a:latin typeface="Century Gothic" panose="020B0502020202020204" pitchFamily="34" charset="0"/>
              </a:defRPr>
            </a:lvl1pPr>
            <a:lvl2pPr marL="536562" indent="-260343">
              <a:buFont typeface="Arial" panose="020B0604020202020204" pitchFamily="34" charset="0"/>
              <a:buChar char="•"/>
              <a:tabLst/>
              <a:defRPr sz="3200" b="1" i="0">
                <a:solidFill>
                  <a:schemeClr val="bg1"/>
                </a:solidFill>
                <a:latin typeface="Century Gothic" panose="020B0502020202020204" pitchFamily="34" charset="0"/>
              </a:defRPr>
            </a:lvl2pPr>
            <a:lvl3pPr>
              <a:defRPr sz="3200" b="1" i="0">
                <a:solidFill>
                  <a:schemeClr val="bg1"/>
                </a:solidFill>
                <a:latin typeface="Century Gothic" panose="020B0502020202020204" pitchFamily="34" charset="0"/>
              </a:defRPr>
            </a:lvl3pPr>
            <a:lvl4pPr>
              <a:defRPr sz="3200" b="1" i="0">
                <a:solidFill>
                  <a:schemeClr val="bg1"/>
                </a:solidFill>
                <a:latin typeface="Century Gothic" panose="020B0502020202020204" pitchFamily="34" charset="0"/>
              </a:defRPr>
            </a:lvl4pPr>
            <a:lvl5pPr>
              <a:defRPr sz="32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12322460" y="2575308"/>
            <a:ext cx="803015" cy="78348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401"/>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3924026047"/>
      </p:ext>
    </p:extLst>
  </p:cSld>
  <p:clrMapOvr>
    <a:masterClrMapping/>
  </p:clrMapOvr>
  <p:extLst>
    <p:ext uri="{DCECCB84-F9BA-43D5-87BE-67443E8EF086}">
      <p15:sldGuideLst xmlns:p15="http://schemas.microsoft.com/office/powerpoint/2012/main">
        <p15:guide id="1" pos="272">
          <p15:clr>
            <a:srgbClr val="FBAE40"/>
          </p15:clr>
        </p15:guide>
        <p15:guide id="2" orient="horz" pos="2731">
          <p15:clr>
            <a:srgbClr val="FBAE40"/>
          </p15:clr>
        </p15:guide>
        <p15:guide id="3" pos="419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875841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229393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B6DC46-4A8C-BFFC-417D-78BA4BA62B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a:solidFill>
            <a:schemeClr val="bg1"/>
          </a:solidFill>
        </p:spPr>
      </p:pic>
    </p:spTree>
    <p:extLst>
      <p:ext uri="{BB962C8B-B14F-4D97-AF65-F5344CB8AC3E}">
        <p14:creationId xmlns:p14="http://schemas.microsoft.com/office/powerpoint/2010/main" val="985299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u texte 4">
            <a:extLst>
              <a:ext uri="{FF2B5EF4-FFF2-40B4-BE49-F238E27FC236}">
                <a16:creationId xmlns:a16="http://schemas.microsoft.com/office/drawing/2014/main" id="{140DA68B-84B0-4215-6CBA-D451D6F78B12}"/>
              </a:ext>
            </a:extLst>
          </p:cNvPr>
          <p:cNvSpPr>
            <a:spLocks noGrp="1"/>
          </p:cNvSpPr>
          <p:nvPr>
            <p:ph type="body" sz="quarter" idx="12"/>
          </p:nvPr>
        </p:nvSpPr>
        <p:spPr>
          <a:xfrm>
            <a:off x="717553" y="2263776"/>
            <a:ext cx="7778750" cy="6553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32198691"/>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831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632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83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381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345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1.Chapter </a:t>
            </a:r>
            <a:r>
              <a:rPr lang="fr-FR" dirty="0" err="1"/>
              <a:t>title</a:t>
            </a: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157C04CD-BBCA-7B13-F54B-7BC3A801BE51}"/>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2404200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32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893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658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843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87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405384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8122922"/>
            <a:ext cx="5014913" cy="216408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685800" marR="0" lvl="0" indent="-685800" algn="l" defTabSz="1371600" rtl="0" eaLnBrk="1" fontAlgn="auto" latinLnBrk="0" hangingPunct="1">
              <a:lnSpc>
                <a:spcPct val="90000"/>
              </a:lnSpc>
              <a:spcBef>
                <a:spcPts val="15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5166361" y="2"/>
            <a:ext cx="5014913" cy="302514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Tx/>
              <a:buNone/>
              <a:tabLst/>
              <a:defRPr sz="3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5166361" y="3185161"/>
            <a:ext cx="5014913" cy="3901439"/>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5166361" y="7239002"/>
            <a:ext cx="5014913" cy="304800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Tree>
    <p:extLst>
      <p:ext uri="{BB962C8B-B14F-4D97-AF65-F5344CB8AC3E}">
        <p14:creationId xmlns:p14="http://schemas.microsoft.com/office/powerpoint/2010/main" val="825295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822485" y="978289"/>
            <a:ext cx="8793956" cy="8871858"/>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1479125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1021296" y="1021295"/>
            <a:ext cx="10286996" cy="8244404"/>
          </a:xfrm>
          <a:prstGeom prst="rect">
            <a:avLst/>
          </a:prstGeom>
        </p:spPr>
      </p:pic>
    </p:spTree>
    <p:extLst>
      <p:ext uri="{BB962C8B-B14F-4D97-AF65-F5344CB8AC3E}">
        <p14:creationId xmlns:p14="http://schemas.microsoft.com/office/powerpoint/2010/main" val="2117341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698732" y="1698737"/>
            <a:ext cx="10286996" cy="6889532"/>
          </a:xfrm>
          <a:prstGeom prst="rect">
            <a:avLst/>
          </a:prstGeom>
        </p:spPr>
      </p:pic>
    </p:spTree>
    <p:extLst>
      <p:ext uri="{BB962C8B-B14F-4D97-AF65-F5344CB8AC3E}">
        <p14:creationId xmlns:p14="http://schemas.microsoft.com/office/powerpoint/2010/main" val="3510591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93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en-US" dirty="0"/>
              <a:t>1.Chapter title</a:t>
            </a:r>
            <a:br>
              <a:rPr lang="en-US" dirty="0"/>
            </a:b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894976D8-3266-C676-0D48-F627C6D54477}"/>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1136057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23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12130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2170959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883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358348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4186333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2612736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311370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24529870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54760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B4424CC5-EFDF-997E-3A24-21BDAE658CB8}"/>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682504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596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9608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2773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453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237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2045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01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98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5409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3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D326FA40-1F46-28C6-8C85-8AD48F06391C}"/>
              </a:ext>
            </a:extLst>
          </p:cNvPr>
          <p:cNvSpPr>
            <a:spLocks noGrp="1"/>
          </p:cNvSpPr>
          <p:nvPr>
            <p:ph type="dt" sz="half" idx="10"/>
          </p:nvPr>
        </p:nvSpPr>
        <p:spPr/>
        <p:txBody>
          <a:body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2915764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405384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8122922"/>
            <a:ext cx="5014913" cy="216408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685800" marR="0" lvl="0" indent="-685800" algn="l" defTabSz="1371600" rtl="0" eaLnBrk="1" fontAlgn="auto" latinLnBrk="0" hangingPunct="1">
              <a:lnSpc>
                <a:spcPct val="90000"/>
              </a:lnSpc>
              <a:spcBef>
                <a:spcPts val="15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5166361" y="2"/>
            <a:ext cx="5014913" cy="302514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Tx/>
              <a:buNone/>
              <a:tabLst/>
              <a:defRPr sz="3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5166361" y="3185161"/>
            <a:ext cx="5014913" cy="3901439"/>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5166361" y="7239002"/>
            <a:ext cx="5014913" cy="304800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Tree>
    <p:extLst>
      <p:ext uri="{BB962C8B-B14F-4D97-AF65-F5344CB8AC3E}">
        <p14:creationId xmlns:p14="http://schemas.microsoft.com/office/powerpoint/2010/main" val="88247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822485" y="978289"/>
            <a:ext cx="8793956" cy="8871858"/>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441425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021296" y="1021295"/>
            <a:ext cx="10286996" cy="8244404"/>
          </a:xfrm>
          <a:prstGeom prst="rect">
            <a:avLst/>
          </a:prstGeom>
        </p:spPr>
      </p:pic>
    </p:spTree>
    <p:extLst>
      <p:ext uri="{BB962C8B-B14F-4D97-AF65-F5344CB8AC3E}">
        <p14:creationId xmlns:p14="http://schemas.microsoft.com/office/powerpoint/2010/main" val="3775995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698732" y="1698737"/>
            <a:ext cx="10286996" cy="6889532"/>
          </a:xfrm>
          <a:prstGeom prst="rect">
            <a:avLst/>
          </a:prstGeom>
        </p:spPr>
      </p:pic>
    </p:spTree>
    <p:extLst>
      <p:ext uri="{BB962C8B-B14F-4D97-AF65-F5344CB8AC3E}">
        <p14:creationId xmlns:p14="http://schemas.microsoft.com/office/powerpoint/2010/main" val="34406184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340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7271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4591955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809611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1576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86861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theme" Target="../theme/theme10.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5.png"/><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4.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6.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theme" Target="../theme/theme7.xml"/><Relationship Id="rId1"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theme" Target="../theme/theme8.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4" Type="http://schemas.openxmlformats.org/officeDocument/2006/relationships/image" Target="../media/image5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22"/>
          <a:srcRect/>
          <a:stretch/>
        </p:blipFill>
        <p:spPr>
          <a:xfrm>
            <a:off x="0" y="0"/>
            <a:ext cx="18288000" cy="10287000"/>
          </a:xfrm>
          <a:prstGeom prst="rect">
            <a:avLst/>
          </a:prstGeom>
        </p:spPr>
      </p:pic>
      <p:sp>
        <p:nvSpPr>
          <p:cNvPr id="2" name="Title Placeholder 1"/>
          <p:cNvSpPr>
            <a:spLocks noGrp="1"/>
          </p:cNvSpPr>
          <p:nvPr>
            <p:ph type="title"/>
          </p:nvPr>
        </p:nvSpPr>
        <p:spPr>
          <a:xfrm>
            <a:off x="1062284" y="546754"/>
            <a:ext cx="16471574" cy="867266"/>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717551" y="2289968"/>
            <a:ext cx="16852901" cy="6527009"/>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717551" y="9192562"/>
            <a:ext cx="4114800" cy="547688"/>
          </a:xfrm>
          <a:prstGeom prst="rect">
            <a:avLst/>
          </a:prstGeom>
        </p:spPr>
        <p:txBody>
          <a:bodyPr vert="horz" wrap="none" lIns="0" tIns="0" rIns="0" bIns="0" rtlCol="0" anchor="ctr"/>
          <a:lstStyle>
            <a:lvl1pPr algn="l">
              <a:defRPr sz="2400" b="0" i="0">
                <a:solidFill>
                  <a:srgbClr val="164194"/>
                </a:solidFill>
                <a:latin typeface="Century Gothic" panose="020B0502020202020204" pitchFamily="34" charset="0"/>
              </a:defRPr>
            </a:lvl1p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8258672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Lst>
  <p:txStyles>
    <p:titleStyle>
      <a:lvl1pPr algn="l" defTabSz="1371566" rtl="0" eaLnBrk="1" latinLnBrk="0" hangingPunct="1">
        <a:lnSpc>
          <a:spcPct val="90000"/>
        </a:lnSpc>
        <a:spcBef>
          <a:spcPct val="0"/>
        </a:spcBef>
        <a:buNone/>
        <a:defRPr sz="4601" b="1" i="0" kern="1200">
          <a:solidFill>
            <a:srgbClr val="000000"/>
          </a:solidFill>
          <a:latin typeface="Century Gothic" panose="020B0502020202020204" pitchFamily="34" charset="0"/>
          <a:ea typeface="+mj-ea"/>
          <a:cs typeface="+mj-cs"/>
        </a:defRPr>
      </a:lvl1pPr>
    </p:titleStyle>
    <p:body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777">
          <p15:clr>
            <a:srgbClr val="F26B43"/>
          </p15:clr>
        </p15:guide>
        <p15:guide id="4" orient="horz" pos="169">
          <p15:clr>
            <a:srgbClr val="F26B43"/>
          </p15:clr>
        </p15:guide>
        <p15:guide id="5" orient="horz" pos="441">
          <p15:clr>
            <a:srgbClr val="F26B43"/>
          </p15:clr>
        </p15:guide>
        <p15:guide id="6" orient="horz" pos="713">
          <p15:clr>
            <a:srgbClr val="F26B43"/>
          </p15:clr>
        </p15:guide>
        <p15:guide id="7" pos="288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39362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75318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16"/>
          <a:srcRect/>
          <a:stretch/>
        </p:blipFill>
        <p:spPr>
          <a:xfrm>
            <a:off x="0" y="0"/>
            <a:ext cx="18288000" cy="10287000"/>
          </a:xfrm>
          <a:prstGeom prst="rect">
            <a:avLst/>
          </a:prstGeom>
        </p:spPr>
      </p:pic>
      <p:sp>
        <p:nvSpPr>
          <p:cNvPr id="2" name="Title Placeholder 1"/>
          <p:cNvSpPr>
            <a:spLocks noGrp="1"/>
          </p:cNvSpPr>
          <p:nvPr>
            <p:ph type="title"/>
          </p:nvPr>
        </p:nvSpPr>
        <p:spPr>
          <a:xfrm>
            <a:off x="1062284" y="546754"/>
            <a:ext cx="16471574" cy="867266"/>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717551" y="2289968"/>
            <a:ext cx="16852901" cy="6527009"/>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717551" y="9192562"/>
            <a:ext cx="4114800" cy="547688"/>
          </a:xfrm>
          <a:prstGeom prst="rect">
            <a:avLst/>
          </a:prstGeom>
        </p:spPr>
        <p:txBody>
          <a:bodyPr vert="horz" wrap="none" lIns="0" tIns="0" rIns="0" bIns="0" rtlCol="0" anchor="ctr"/>
          <a:lstStyle>
            <a:lvl1pPr algn="l">
              <a:defRPr sz="2400" b="0" i="0">
                <a:solidFill>
                  <a:srgbClr val="164194"/>
                </a:solidFill>
                <a:latin typeface="Century Gothic" panose="020B0502020202020204" pitchFamily="34" charset="0"/>
              </a:defRPr>
            </a:lvl1pPr>
          </a:lstStyle>
          <a:p>
            <a:fld id="{D6C62EFD-87C1-C84D-86DE-6E0366F61D8F}" type="datetimeFigureOut">
              <a:rPr lang="fr-FR" smtClean="0"/>
              <a:pPr/>
              <a:t>05/03/2026</a:t>
            </a:fld>
            <a:endParaRPr lang="fr-FR" dirty="0"/>
          </a:p>
        </p:txBody>
      </p:sp>
      <p:pic>
        <p:nvPicPr>
          <p:cNvPr id="6" name="Picture 5" descr="Screen Shot 2022-11-23 at 10.21.12.png"/>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11595302" y="8909504"/>
            <a:ext cx="6705335" cy="1372043"/>
          </a:xfrm>
          <a:prstGeom prst="rect">
            <a:avLst/>
          </a:prstGeom>
        </p:spPr>
      </p:pic>
    </p:spTree>
    <p:extLst>
      <p:ext uri="{BB962C8B-B14F-4D97-AF65-F5344CB8AC3E}">
        <p14:creationId xmlns:p14="http://schemas.microsoft.com/office/powerpoint/2010/main" val="186303788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xStyles>
    <p:titleStyle>
      <a:lvl1pPr algn="l" defTabSz="1371566" rtl="0" eaLnBrk="1" latinLnBrk="0" hangingPunct="1">
        <a:lnSpc>
          <a:spcPct val="90000"/>
        </a:lnSpc>
        <a:spcBef>
          <a:spcPct val="0"/>
        </a:spcBef>
        <a:buNone/>
        <a:defRPr sz="4601" b="1" i="0" kern="1200">
          <a:solidFill>
            <a:srgbClr val="595959"/>
          </a:solidFill>
          <a:latin typeface="Century Gothic" panose="020B0502020202020204" pitchFamily="34" charset="0"/>
          <a:ea typeface="+mj-ea"/>
          <a:cs typeface="+mj-cs"/>
        </a:defRPr>
      </a:lvl1pPr>
    </p:titleStyle>
    <p:body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777">
          <p15:clr>
            <a:srgbClr val="F26B43"/>
          </p15:clr>
        </p15:guide>
        <p15:guide id="4" orient="horz" pos="169">
          <p15:clr>
            <a:srgbClr val="F26B43"/>
          </p15:clr>
        </p15:guide>
        <p15:guide id="5" orient="horz" pos="441">
          <p15:clr>
            <a:srgbClr val="F26B43"/>
          </p15:clr>
        </p15:guide>
        <p15:guide id="6" orient="horz" pos="713">
          <p15:clr>
            <a:srgbClr val="F26B43"/>
          </p15:clr>
        </p15:guide>
        <p15:guide id="7"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22"/>
          <a:srcRect/>
          <a:stretch/>
        </p:blipFill>
        <p:spPr>
          <a:xfrm>
            <a:off x="0" y="0"/>
            <a:ext cx="18288000" cy="10287000"/>
          </a:xfrm>
          <a:prstGeom prst="rect">
            <a:avLst/>
          </a:prstGeom>
        </p:spPr>
      </p:pic>
      <p:sp>
        <p:nvSpPr>
          <p:cNvPr id="2" name="Title Placeholder 1"/>
          <p:cNvSpPr>
            <a:spLocks noGrp="1"/>
          </p:cNvSpPr>
          <p:nvPr>
            <p:ph type="title"/>
          </p:nvPr>
        </p:nvSpPr>
        <p:spPr>
          <a:xfrm>
            <a:off x="1062284" y="546754"/>
            <a:ext cx="16471574" cy="867266"/>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717551" y="2289968"/>
            <a:ext cx="16852901" cy="6527009"/>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717551" y="9192562"/>
            <a:ext cx="4114800" cy="547688"/>
          </a:xfrm>
          <a:prstGeom prst="rect">
            <a:avLst/>
          </a:prstGeom>
        </p:spPr>
        <p:txBody>
          <a:bodyPr vert="horz" wrap="none" lIns="0" tIns="0" rIns="0" bIns="0" rtlCol="0" anchor="ctr"/>
          <a:lstStyle>
            <a:lvl1pPr algn="l">
              <a:defRPr sz="2400" b="0" i="0">
                <a:solidFill>
                  <a:srgbClr val="164194"/>
                </a:solidFill>
                <a:latin typeface="Century Gothic" panose="020B0502020202020204" pitchFamily="34" charset="0"/>
              </a:defRPr>
            </a:lvl1pPr>
          </a:lstStyle>
          <a:p>
            <a:fld id="{D6C62EFD-87C1-C84D-86DE-6E0366F61D8F}" type="datetimeFigureOut">
              <a:rPr lang="fr-FR" smtClean="0"/>
              <a:pPr/>
              <a:t>05/03/2026</a:t>
            </a:fld>
            <a:endParaRPr lang="fr-FR" dirty="0"/>
          </a:p>
        </p:txBody>
      </p:sp>
    </p:spTree>
    <p:extLst>
      <p:ext uri="{BB962C8B-B14F-4D97-AF65-F5344CB8AC3E}">
        <p14:creationId xmlns:p14="http://schemas.microsoft.com/office/powerpoint/2010/main" val="250982202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Lst>
  <p:txStyles>
    <p:titleStyle>
      <a:lvl1pPr algn="l" defTabSz="1371566" rtl="0" eaLnBrk="1" latinLnBrk="0" hangingPunct="1">
        <a:lnSpc>
          <a:spcPct val="90000"/>
        </a:lnSpc>
        <a:spcBef>
          <a:spcPct val="0"/>
        </a:spcBef>
        <a:buNone/>
        <a:defRPr sz="4601" b="1" i="0" kern="1200">
          <a:solidFill>
            <a:srgbClr val="000000"/>
          </a:solidFill>
          <a:latin typeface="Century Gothic" panose="020B0502020202020204" pitchFamily="34" charset="0"/>
          <a:ea typeface="+mj-ea"/>
          <a:cs typeface="+mj-cs"/>
        </a:defRPr>
      </a:lvl1pPr>
    </p:titleStyle>
    <p:body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777">
          <p15:clr>
            <a:srgbClr val="F26B43"/>
          </p15:clr>
        </p15:guide>
        <p15:guide id="4" orient="horz" pos="169">
          <p15:clr>
            <a:srgbClr val="F26B43"/>
          </p15:clr>
        </p15:guide>
        <p15:guide id="5" orient="horz" pos="441">
          <p15:clr>
            <a:srgbClr val="F26B43"/>
          </p15:clr>
        </p15:guide>
        <p15:guide id="6" orient="horz" pos="713">
          <p15:clr>
            <a:srgbClr val="F26B43"/>
          </p15:clr>
        </p15:guide>
        <p15:guide id="7"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6362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89326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5601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776F1B9-C4B3-5491-6CC9-4569181A78E3}"/>
              </a:ext>
            </a:extLst>
          </p:cNvPr>
          <p:cNvCxnSpPr>
            <a:cxnSpLocks/>
          </p:cNvCxnSpPr>
          <p:nvPr/>
        </p:nvCxnSpPr>
        <p:spPr>
          <a:xfrm>
            <a:off x="1221059" y="9534525"/>
            <a:ext cx="12177132" cy="0"/>
          </a:xfrm>
          <a:prstGeom prst="line">
            <a:avLst/>
          </a:prstGeom>
          <a:ln w="41275" cap="rnd">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pic>
        <p:nvPicPr>
          <p:cNvPr id="2" name="Image 1" descr="Une image contenant texte, capture d’écran, Police, Graphique&#10;&#10;Description générée automatiquement">
            <a:extLst>
              <a:ext uri="{FF2B5EF4-FFF2-40B4-BE49-F238E27FC236}">
                <a16:creationId xmlns:a16="http://schemas.microsoft.com/office/drawing/2014/main" id="{B1DC6670-F3A1-1EF6-EC4E-8754FFA7D0B7}"/>
              </a:ext>
            </a:extLst>
          </p:cNvPr>
          <p:cNvPicPr>
            <a:picLocks noChangeAspect="1"/>
          </p:cNvPicPr>
          <p:nvPr userDrawn="1"/>
        </p:nvPicPr>
        <p:blipFill>
          <a:blip r:embed="rId3"/>
          <a:stretch>
            <a:fillRect/>
          </a:stretch>
        </p:blipFill>
        <p:spPr>
          <a:xfrm>
            <a:off x="12352866" y="781307"/>
            <a:ext cx="4838178" cy="998675"/>
          </a:xfrm>
          <a:prstGeom prst="rect">
            <a:avLst/>
          </a:prstGeom>
        </p:spPr>
      </p:pic>
    </p:spTree>
    <p:extLst>
      <p:ext uri="{BB962C8B-B14F-4D97-AF65-F5344CB8AC3E}">
        <p14:creationId xmlns:p14="http://schemas.microsoft.com/office/powerpoint/2010/main" val="4026421370"/>
      </p:ext>
    </p:extLst>
  </p:cSld>
  <p:clrMap bg1="lt1" tx1="dk1" bg2="lt2" tx2="dk2" accent1="accent1" accent2="accent2" accent3="accent3" accent4="accent4" accent5="accent5" accent6="accent6" hlink="hlink" folHlink="folHlink"/>
  <p:sldLayoutIdLst>
    <p:sldLayoutId id="2147483831" r:id="rId1"/>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2473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Une image contenant texte, capture d’écran, Police, Graphique&#10;&#10;Description générée automatiquement">
            <a:extLst>
              <a:ext uri="{FF2B5EF4-FFF2-40B4-BE49-F238E27FC236}">
                <a16:creationId xmlns:a16="http://schemas.microsoft.com/office/drawing/2014/main" id="{EDE37C75-7991-0E5F-2757-FA3C71C3CC73}"/>
              </a:ext>
            </a:extLst>
          </p:cNvPr>
          <p:cNvPicPr>
            <a:picLocks noChangeAspect="1"/>
          </p:cNvPicPr>
          <p:nvPr userDrawn="1"/>
        </p:nvPicPr>
        <p:blipFill>
          <a:blip r:embed="rId4"/>
          <a:stretch>
            <a:fillRect/>
          </a:stretch>
        </p:blipFill>
        <p:spPr>
          <a:xfrm>
            <a:off x="12352866" y="781307"/>
            <a:ext cx="4838178" cy="998675"/>
          </a:xfrm>
          <a:prstGeom prst="rect">
            <a:avLst/>
          </a:prstGeom>
        </p:spPr>
      </p:pic>
    </p:spTree>
    <p:extLst>
      <p:ext uri="{BB962C8B-B14F-4D97-AF65-F5344CB8AC3E}">
        <p14:creationId xmlns:p14="http://schemas.microsoft.com/office/powerpoint/2010/main" val="1519135360"/>
      </p:ext>
    </p:extLst>
  </p:cSld>
  <p:clrMap bg1="lt1" tx1="dk1" bg2="lt2" tx2="dk2" accent1="accent1" accent2="accent2" accent3="accent3" accent4="accent4" accent5="accent5" accent6="accent6" hlink="hlink" folHlink="folHlink"/>
  <p:sldLayoutIdLst>
    <p:sldLayoutId id="2147483862" r:id="rId1"/>
    <p:sldLayoutId id="2147483863" r:id="rId2"/>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1.xml"/><Relationship Id="rId5" Type="http://schemas.openxmlformats.org/officeDocument/2006/relationships/image" Target="../media/image60.png"/><Relationship Id="rId4" Type="http://schemas.openxmlformats.org/officeDocument/2006/relationships/image" Target="../media/image59.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0.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54.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4.xml"/><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54.xml"/><Relationship Id="rId5" Type="http://schemas.openxmlformats.org/officeDocument/2006/relationships/image" Target="../media/image100.jpeg"/><Relationship Id="rId4" Type="http://schemas.openxmlformats.org/officeDocument/2006/relationships/image" Target="../media/image9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5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0.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eg"/></Relationships>
</file>

<file path=ppt/slides/_rels/slide20.xml.rels><?xml version="1.0" encoding="UTF-8" standalone="yes"?>
<Relationships xmlns="http://schemas.openxmlformats.org/package/2006/relationships"><Relationship Id="rId2" Type="http://schemas.openxmlformats.org/officeDocument/2006/relationships/hyperlink" Target="https://urbact.eu/articles/webinaire-national-dinformation-appel-reseaux-daction-urbact"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2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9.svg"/><Relationship Id="rId7" Type="http://schemas.openxmlformats.org/officeDocument/2006/relationships/image" Target="../media/image112.png"/><Relationship Id="rId2" Type="http://schemas.openxmlformats.org/officeDocument/2006/relationships/image" Target="../media/image108.png"/><Relationship Id="rId1" Type="http://schemas.openxmlformats.org/officeDocument/2006/relationships/slideLayout" Target="../slideLayouts/slideLayout61.xml"/><Relationship Id="rId6" Type="http://schemas.openxmlformats.org/officeDocument/2006/relationships/image" Target="../media/image107.png"/><Relationship Id="rId5" Type="http://schemas.openxmlformats.org/officeDocument/2006/relationships/image" Target="../media/image111.svg"/><Relationship Id="rId4" Type="http://schemas.openxmlformats.org/officeDocument/2006/relationships/image" Target="../media/image110.png"/><Relationship Id="rId9" Type="http://schemas.openxmlformats.org/officeDocument/2006/relationships/hyperlink" Target="https://www.urban-initiative.eu/calls-proposals/fourth-call-proposals-innovative-action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61.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svg"/></Relationships>
</file>

<file path=ppt/slides/_rels/slide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07.png"/><Relationship Id="rId1" Type="http://schemas.openxmlformats.org/officeDocument/2006/relationships/slideLayout" Target="../slideLayouts/slideLayout61.xml"/><Relationship Id="rId4" Type="http://schemas.openxmlformats.org/officeDocument/2006/relationships/image" Target="../media/image125.png"/></Relationships>
</file>

<file path=ppt/slides/_rels/slide28.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6.xml"/><Relationship Id="rId1" Type="http://schemas.openxmlformats.org/officeDocument/2006/relationships/slideLayout" Target="../slideLayouts/slideLayout155.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 Id="rId14" Type="http://schemas.openxmlformats.org/officeDocument/2006/relationships/image" Target="../media/image137.svg"/></Relationships>
</file>

<file path=ppt/slides/_rels/slide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1.xml"/><Relationship Id="rId5" Type="http://schemas.openxmlformats.org/officeDocument/2006/relationships/image" Target="../media/image64.jpg"/><Relationship Id="rId4" Type="http://schemas.openxmlformats.org/officeDocument/2006/relationships/image" Target="../media/image59.pn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40.jpeg"/><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hyperlink" Target="https://05g64.mjt.lu/lnk/AVQAAJCI2UgAAc3NY_YAAfAZJVsAAYCrpGYAnclzAB3nqgBppUQwb3AMsEs1TSSIlXEO63DKewAcaT0/5/1daHi3pxf1cpZDh6g9zgFA/aHR0cHM6Ly93d3cudXJiYW4taW5pdGlhdGl2ZS5ldS9mYXEtZXVpLWlubm92YXRpdmUtYWN0aW9ucy1jYWxsLTQ" TargetMode="External"/><Relationship Id="rId2" Type="http://schemas.openxmlformats.org/officeDocument/2006/relationships/hyperlink" Target="https://www.urban-initiative.eu/events/webinaire-dinformation-4e-appel-actions-innovantes" TargetMode="External"/><Relationship Id="rId1" Type="http://schemas.openxmlformats.org/officeDocument/2006/relationships/slideLayout" Target="../slideLayouts/slideLayout148.xml"/><Relationship Id="rId6" Type="http://schemas.openxmlformats.org/officeDocument/2006/relationships/image" Target="../media/image142.png"/><Relationship Id="rId5" Type="http://schemas.openxmlformats.org/officeDocument/2006/relationships/image" Target="../media/image141.jpg"/><Relationship Id="rId4" Type="http://schemas.openxmlformats.org/officeDocument/2006/relationships/hyperlink" Target="https://youtu.be/KrTPibIS0AM?si=04wXM2XgI3aABlik"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138.xml"/><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112.xml"/><Relationship Id="rId4" Type="http://schemas.openxmlformats.org/officeDocument/2006/relationships/hyperlink" Target="https://www.urban-initiative.eu/sites/default/files/2025-01/EUI%20CB%20-%20Moderators%20Catalogue.pdf"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hyperlink" Target="https://www.urban-initiative.eu/news/sign-city-city-exchange-assistance-service" TargetMode="External"/><Relationship Id="rId7" Type="http://schemas.openxmlformats.org/officeDocument/2006/relationships/image" Target="../media/image146.png"/><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openxmlformats.org/officeDocument/2006/relationships/hyperlink" Target="https://portico.urban-initiative.eu/search/knowledge?kesp%5BhitsPerPage%5D=12&amp;kesp%5BhierarchicalMenu%5D%5Bindex_name%5D%5B0%5D=kesp_urban_practices" TargetMode="External"/><Relationship Id="rId5" Type="http://schemas.openxmlformats.org/officeDocument/2006/relationships/hyperlink" Target="https://www.urban-initiative.eu/urban-contact-points/france" TargetMode="External"/><Relationship Id="rId4" Type="http://schemas.openxmlformats.org/officeDocument/2006/relationships/hyperlink" Target="https://portico.urban-initiative.eu/urban-matchmaker" TargetMode="External"/><Relationship Id="rId9" Type="http://schemas.openxmlformats.org/officeDocument/2006/relationships/image" Target="../media/image148.png"/></Relationships>
</file>

<file path=ppt/slides/_rels/slide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50.png"/><Relationship Id="rId2" Type="http://schemas.openxmlformats.org/officeDocument/2006/relationships/notesSlide" Target="../notesSlides/notesSlide12.xml"/><Relationship Id="rId1" Type="http://schemas.openxmlformats.org/officeDocument/2006/relationships/slideLayout" Target="../slideLayouts/slideLayout138.xml"/><Relationship Id="rId6" Type="http://schemas.openxmlformats.org/officeDocument/2006/relationships/hyperlink" Target="https://www.urban-initiative.eu/events/bilateral-consultations-eui-city-city-exchanges" TargetMode="External"/><Relationship Id="rId5" Type="http://schemas.openxmlformats.org/officeDocument/2006/relationships/hyperlink" Target="https://www.urban-initiative.eu/news/sign-city-city-exchange-assistance-service" TargetMode="External"/><Relationship Id="rId4" Type="http://schemas.openxmlformats.org/officeDocument/2006/relationships/hyperlink" Target="https://connect.urban-initiative.eu/logi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07.png"/><Relationship Id="rId1" Type="http://schemas.openxmlformats.org/officeDocument/2006/relationships/slideLayout" Target="../slideLayouts/slideLayout118.xml"/><Relationship Id="rId4" Type="http://schemas.openxmlformats.org/officeDocument/2006/relationships/image" Target="../media/image152.png"/></Relationships>
</file>

<file path=ppt/slides/_rels/slide41.xml.rels><?xml version="1.0" encoding="UTF-8" standalone="yes"?>
<Relationships xmlns="http://schemas.openxmlformats.org/package/2006/relationships"><Relationship Id="rId3" Type="http://schemas.openxmlformats.org/officeDocument/2006/relationships/hyperlink" Target="https://portico.urban-initiative.eu/" TargetMode="External"/><Relationship Id="rId2" Type="http://schemas.openxmlformats.org/officeDocument/2006/relationships/image" Target="../media/image153.png"/><Relationship Id="rId1" Type="http://schemas.openxmlformats.org/officeDocument/2006/relationships/slideLayout" Target="../slideLayouts/slideLayout61.xml"/><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8" Type="http://schemas.openxmlformats.org/officeDocument/2006/relationships/hyperlink" Target="mailto:lauryn.pignarre@anct.gouv.fr" TargetMode="External"/><Relationship Id="rId3" Type="http://schemas.openxmlformats.org/officeDocument/2006/relationships/image" Target="../media/image58.png"/><Relationship Id="rId7" Type="http://schemas.openxmlformats.org/officeDocument/2006/relationships/hyperlink" Target="mailto:urbact-fr-lux@anct.gouv.fr" TargetMode="External"/><Relationship Id="rId12" Type="http://schemas.openxmlformats.org/officeDocument/2006/relationships/image" Target="../media/image156.jpeg"/><Relationship Id="rId2" Type="http://schemas.openxmlformats.org/officeDocument/2006/relationships/image" Target="../media/image57.png"/><Relationship Id="rId1" Type="http://schemas.openxmlformats.org/officeDocument/2006/relationships/slideLayout" Target="../slideLayouts/slideLayout141.xml"/><Relationship Id="rId6" Type="http://schemas.openxmlformats.org/officeDocument/2006/relationships/hyperlink" Target="http://www.urbact.eu/" TargetMode="External"/><Relationship Id="rId11" Type="http://schemas.openxmlformats.org/officeDocument/2006/relationships/image" Target="../media/image62.png"/><Relationship Id="rId5" Type="http://schemas.openxmlformats.org/officeDocument/2006/relationships/hyperlink" Target="http://www.urban-initiative.eu/" TargetMode="External"/><Relationship Id="rId10" Type="http://schemas.openxmlformats.org/officeDocument/2006/relationships/hyperlink" Target="https://www.urban-initiative.eu/" TargetMode="External"/><Relationship Id="rId4" Type="http://schemas.openxmlformats.org/officeDocument/2006/relationships/image" Target="../media/image155.jpg"/><Relationship Id="rId9" Type="http://schemas.openxmlformats.org/officeDocument/2006/relationships/hyperlink" Target="https://urbact.eu/france-et-luxembou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7F6CA1-D344-8B47-A692-BC034C50B620}"/>
              </a:ext>
            </a:extLst>
          </p:cNvPr>
          <p:cNvSpPr/>
          <p:nvPr/>
        </p:nvSpPr>
        <p:spPr>
          <a:xfrm>
            <a:off x="11734800" y="553117"/>
            <a:ext cx="5867400" cy="1389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5B6A6426-5DEE-7D9A-6E70-9608AFC20C2C}"/>
              </a:ext>
            </a:extLst>
          </p:cNvPr>
          <p:cNvPicPr>
            <a:picLocks noChangeAspect="1"/>
          </p:cNvPicPr>
          <p:nvPr/>
        </p:nvPicPr>
        <p:blipFill rotWithShape="1">
          <a:blip r:embed="rId2"/>
          <a:srcRect t="-1" b="-5415"/>
          <a:stretch/>
        </p:blipFill>
        <p:spPr>
          <a:xfrm rot="16734585">
            <a:off x="14080259" y="5353998"/>
            <a:ext cx="4782321" cy="5065404"/>
          </a:xfrm>
          <a:prstGeom prst="rect">
            <a:avLst/>
          </a:prstGeom>
        </p:spPr>
      </p:pic>
      <p:sp>
        <p:nvSpPr>
          <p:cNvPr id="6" name="Titre 1">
            <a:extLst>
              <a:ext uri="{FF2B5EF4-FFF2-40B4-BE49-F238E27FC236}">
                <a16:creationId xmlns:a16="http://schemas.microsoft.com/office/drawing/2014/main" id="{ABD6DEEE-3D15-EB93-713D-BD6234B0D8A8}"/>
              </a:ext>
            </a:extLst>
          </p:cNvPr>
          <p:cNvSpPr txBox="1">
            <a:spLocks/>
          </p:cNvSpPr>
          <p:nvPr/>
        </p:nvSpPr>
        <p:spPr>
          <a:xfrm>
            <a:off x="952500" y="3263457"/>
            <a:ext cx="16383000" cy="1880043"/>
          </a:xfrm>
          <a:prstGeom prst="rect">
            <a:avLst/>
          </a:prstGeom>
        </p:spPr>
        <p:txBody>
          <a:bodyPr/>
          <a:lstStyle>
            <a:lvl1pPr algn="l" defTabSz="914400" rtl="0" eaLnBrk="1" latinLnBrk="0" hangingPunct="1">
              <a:lnSpc>
                <a:spcPct val="90000"/>
              </a:lnSpc>
              <a:spcBef>
                <a:spcPct val="0"/>
              </a:spcBef>
              <a:buNone/>
              <a:defRPr sz="2400"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rPr>
              <a:t>Des programmes européens pour s’inspirer, innover et coopérer entre villes européennes</a:t>
            </a:r>
          </a:p>
        </p:txBody>
      </p:sp>
      <p:sp>
        <p:nvSpPr>
          <p:cNvPr id="7" name="Sous-titre 2">
            <a:extLst>
              <a:ext uri="{FF2B5EF4-FFF2-40B4-BE49-F238E27FC236}">
                <a16:creationId xmlns:a16="http://schemas.microsoft.com/office/drawing/2014/main" id="{35063828-A385-3C21-E9CF-437B4A9E60A1}"/>
              </a:ext>
            </a:extLst>
          </p:cNvPr>
          <p:cNvSpPr txBox="1">
            <a:spLocks/>
          </p:cNvSpPr>
          <p:nvPr/>
        </p:nvSpPr>
        <p:spPr>
          <a:xfrm>
            <a:off x="2286000" y="5577432"/>
            <a:ext cx="13716000" cy="2483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fr-FR" sz="4800" b="1" i="0" u="none" strike="noStrike" kern="1200" cap="none"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URBACT et l’Initiative urbaine européenne</a:t>
            </a:r>
          </a:p>
        </p:txBody>
      </p:sp>
      <p:pic>
        <p:nvPicPr>
          <p:cNvPr id="9" name="Image 8" descr="Une image contenant capture d’écran, Graphique, Caractère coloré, conception&#10;&#10;Description générée automatiquement">
            <a:extLst>
              <a:ext uri="{FF2B5EF4-FFF2-40B4-BE49-F238E27FC236}">
                <a16:creationId xmlns:a16="http://schemas.microsoft.com/office/drawing/2014/main" id="{DBD3DFBD-1C16-28E0-1299-D32863251A49}"/>
              </a:ext>
            </a:extLst>
          </p:cNvPr>
          <p:cNvPicPr>
            <a:picLocks noChangeAspect="1"/>
          </p:cNvPicPr>
          <p:nvPr/>
        </p:nvPicPr>
        <p:blipFill>
          <a:blip r:embed="rId3"/>
          <a:stretch>
            <a:fillRect/>
          </a:stretch>
        </p:blipFill>
        <p:spPr>
          <a:xfrm rot="4376253">
            <a:off x="-641920" y="-2010411"/>
            <a:ext cx="5301269" cy="7414755"/>
          </a:xfrm>
          <a:prstGeom prst="rect">
            <a:avLst/>
          </a:prstGeom>
        </p:spPr>
      </p:pic>
      <p:pic>
        <p:nvPicPr>
          <p:cNvPr id="3" name="Picture 2">
            <a:extLst>
              <a:ext uri="{FF2B5EF4-FFF2-40B4-BE49-F238E27FC236}">
                <a16:creationId xmlns:a16="http://schemas.microsoft.com/office/drawing/2014/main" id="{8C7C225B-6CF0-6BC7-B2F8-5E20F2704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8118" y="670988"/>
            <a:ext cx="5194082" cy="1154240"/>
          </a:xfrm>
          <a:prstGeom prst="rect">
            <a:avLst/>
          </a:prstGeom>
        </p:spPr>
      </p:pic>
      <p:pic>
        <p:nvPicPr>
          <p:cNvPr id="13" name="Picture 12">
            <a:extLst>
              <a:ext uri="{FF2B5EF4-FFF2-40B4-BE49-F238E27FC236}">
                <a16:creationId xmlns:a16="http://schemas.microsoft.com/office/drawing/2014/main" id="{B8B7EF9B-12CB-217A-5210-B3CFB60A9219}"/>
              </a:ext>
            </a:extLst>
          </p:cNvPr>
          <p:cNvPicPr>
            <a:picLocks noChangeAspect="1"/>
          </p:cNvPicPr>
          <p:nvPr/>
        </p:nvPicPr>
        <p:blipFill>
          <a:blip r:embed="rId5"/>
          <a:stretch>
            <a:fillRect/>
          </a:stretch>
        </p:blipFill>
        <p:spPr>
          <a:xfrm>
            <a:off x="4890494" y="5143500"/>
            <a:ext cx="8507012" cy="247685"/>
          </a:xfrm>
          <a:prstGeom prst="rect">
            <a:avLst/>
          </a:prstGeom>
        </p:spPr>
      </p:pic>
    </p:spTree>
    <p:extLst>
      <p:ext uri="{BB962C8B-B14F-4D97-AF65-F5344CB8AC3E}">
        <p14:creationId xmlns:p14="http://schemas.microsoft.com/office/powerpoint/2010/main" val="132034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33941F-8AE9-3832-C638-33FFA2739260}"/>
              </a:ext>
            </a:extLst>
          </p:cNvPr>
          <p:cNvSpPr/>
          <p:nvPr/>
        </p:nvSpPr>
        <p:spPr>
          <a:xfrm>
            <a:off x="13642959" y="4486843"/>
            <a:ext cx="4203250" cy="4617050"/>
          </a:xfrm>
          <a:prstGeom prst="rect">
            <a:avLst/>
          </a:prstGeom>
          <a:solidFill>
            <a:srgbClr val="9FAD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1F165A7-8C33-FEDC-E884-A0D73B1AB622}"/>
              </a:ext>
            </a:extLst>
          </p:cNvPr>
          <p:cNvPicPr>
            <a:picLocks noChangeAspect="1"/>
          </p:cNvPicPr>
          <p:nvPr/>
        </p:nvPicPr>
        <p:blipFill>
          <a:blip r:embed="rId3"/>
          <a:stretch>
            <a:fillRect/>
          </a:stretch>
        </p:blipFill>
        <p:spPr>
          <a:xfrm>
            <a:off x="441791" y="4486843"/>
            <a:ext cx="13225052" cy="4617050"/>
          </a:xfrm>
          <a:prstGeom prst="rect">
            <a:avLst/>
          </a:prstGeom>
        </p:spPr>
      </p:pic>
      <p:sp>
        <p:nvSpPr>
          <p:cNvPr id="8" name="Rectangle 7">
            <a:extLst>
              <a:ext uri="{FF2B5EF4-FFF2-40B4-BE49-F238E27FC236}">
                <a16:creationId xmlns:a16="http://schemas.microsoft.com/office/drawing/2014/main" id="{F7C480D4-9F9F-3A72-D434-75D1AAA8D468}"/>
              </a:ext>
            </a:extLst>
          </p:cNvPr>
          <p:cNvSpPr/>
          <p:nvPr/>
        </p:nvSpPr>
        <p:spPr>
          <a:xfrm>
            <a:off x="15102590" y="4561761"/>
            <a:ext cx="1600200" cy="800309"/>
          </a:xfrm>
          <a:prstGeom prst="rect">
            <a:avLst/>
          </a:prstGeom>
        </p:spPr>
        <p:txBody>
          <a:bodyPr wrap="square" lIns="182840" tIns="91421" rIns="182840" bIns="91421">
            <a:spAutoFit/>
          </a:bodyPr>
          <a:lstStyle/>
          <a:p>
            <a:pPr marL="15872" marR="0" lvl="0" indent="0" algn="l" defTabSz="914378"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Experts</a:t>
            </a:r>
            <a:r>
              <a:rPr kumimoji="0" lang="fr-FR" sz="4001" b="1" i="0" u="none" strike="noStrike" kern="1200" cap="none" spc="0" normalizeH="0" baseline="0" noProof="0" dirty="0">
                <a:ln>
                  <a:noFill/>
                </a:ln>
                <a:solidFill>
                  <a:srgbClr val="A5A5A5"/>
                </a:solidFill>
                <a:effectLst/>
                <a:uLnTx/>
                <a:uFillTx/>
                <a:latin typeface="Century Gothic" panose="020B0502020202020204" pitchFamily="34" charset="0"/>
                <a:ea typeface="+mn-ea"/>
                <a:cs typeface="+mn-cs"/>
              </a:rPr>
              <a:t> </a:t>
            </a:r>
            <a:r>
              <a:rPr kumimoji="0" lang="fr-FR" sz="4001" b="0" i="0" u="none" strike="noStrike" kern="1200" cap="none" spc="0" normalizeH="0" baseline="0" noProof="0" dirty="0">
                <a:ln>
                  <a:noFill/>
                </a:ln>
                <a:solidFill>
                  <a:srgbClr val="A5A5A5"/>
                </a:solidFill>
                <a:effectLst/>
                <a:uLnTx/>
                <a:uFillTx/>
                <a:latin typeface="Century Gothic" panose="020B0502020202020204" pitchFamily="34" charset="0"/>
                <a:ea typeface="+mn-ea"/>
                <a:cs typeface="+mn-cs"/>
              </a:rPr>
              <a:t>                                                                                                                   </a:t>
            </a:r>
            <a:endParaRPr kumimoji="0" lang="fr-FR" sz="36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01BFEC-4512-A5B3-11B6-3A6F8E701E2B}"/>
              </a:ext>
            </a:extLst>
          </p:cNvPr>
          <p:cNvSpPr txBox="1"/>
          <p:nvPr/>
        </p:nvSpPr>
        <p:spPr>
          <a:xfrm>
            <a:off x="13642959" y="6134100"/>
            <a:ext cx="1128510" cy="954107"/>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5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1" name="Titre 1">
            <a:extLst>
              <a:ext uri="{FF2B5EF4-FFF2-40B4-BE49-F238E27FC236}">
                <a16:creationId xmlns:a16="http://schemas.microsoft.com/office/drawing/2014/main" id="{62472B09-12EB-42F6-9417-0EDF6B30D734}"/>
              </a:ext>
            </a:extLst>
          </p:cNvPr>
          <p:cNvSpPr txBox="1">
            <a:spLocks/>
          </p:cNvSpPr>
          <p:nvPr/>
        </p:nvSpPr>
        <p:spPr>
          <a:xfrm>
            <a:off x="530708" y="2224051"/>
            <a:ext cx="17478998" cy="1781072"/>
          </a:xfrm>
          <a:prstGeom prst="rect">
            <a:avLst/>
          </a:prstGeom>
          <a:solidFill>
            <a:schemeClr val="bg1"/>
          </a:solidFill>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marL="0" marR="0" lvl="0" indent="0" algn="l" defTabSz="1371566"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URBACT propose aux collectivités de toute l’Europe de faire partie d’un </a:t>
            </a: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réseau</a:t>
            </a:r>
            <a:r>
              <a:rPr kumimoji="0" lang="fr-FR" sz="32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afin qu’elles partagent leurs expériences, leurs bonnes pratiques, s’inspirent et s’échangent leurs connaissances sur une problématique commune sur le développement urbain, pendant 2 ans et demi.</a:t>
            </a:r>
          </a:p>
        </p:txBody>
      </p:sp>
      <p:sp>
        <p:nvSpPr>
          <p:cNvPr id="3" name="Rectangle 2">
            <a:extLst>
              <a:ext uri="{FF2B5EF4-FFF2-40B4-BE49-F238E27FC236}">
                <a16:creationId xmlns:a16="http://schemas.microsoft.com/office/drawing/2014/main" id="{070DB86B-133D-4143-B820-90B4CCF79181}"/>
              </a:ext>
            </a:extLst>
          </p:cNvPr>
          <p:cNvSpPr/>
          <p:nvPr/>
        </p:nvSpPr>
        <p:spPr>
          <a:xfrm>
            <a:off x="1252333" y="492800"/>
            <a:ext cx="10789124" cy="80034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4601" b="1" i="0" u="none" strike="noStrike" kern="1200" cap="none" spc="0" normalizeH="0" baseline="0" noProof="0" dirty="0">
                <a:ln>
                  <a:noFill/>
                </a:ln>
                <a:solidFill>
                  <a:srgbClr val="164194"/>
                </a:solidFill>
                <a:effectLst/>
                <a:uLnTx/>
                <a:uFillTx/>
                <a:latin typeface="Century Gothic" panose="020B0502020202020204" pitchFamily="34" charset="0"/>
                <a:ea typeface="+mn-ea"/>
                <a:cs typeface="+mn-cs"/>
              </a:rPr>
              <a:t>Volet Mise en réseaux</a:t>
            </a:r>
            <a:endParaRPr kumimoji="0" lang="fr-F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0C99CD9-F3CC-43C0-A804-1CD23E035577}"/>
              </a:ext>
            </a:extLst>
          </p:cNvPr>
          <p:cNvSpPr txBox="1"/>
          <p:nvPr/>
        </p:nvSpPr>
        <p:spPr>
          <a:xfrm>
            <a:off x="1167707" y="7903564"/>
            <a:ext cx="4174433" cy="1200329"/>
          </a:xfrm>
          <a:prstGeom prst="rect">
            <a:avLst/>
          </a:prstGeom>
          <a:solidFill>
            <a:srgbClr val="9FADD8"/>
          </a:solid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Suisse, Norvège, Albanie, Bosnie-Herzégovine, Monténégro, Macédoine du Nord, Serbie, Ukraine, Moldavie</a:t>
            </a:r>
          </a:p>
        </p:txBody>
      </p:sp>
      <p:sp>
        <p:nvSpPr>
          <p:cNvPr id="12" name="ZoneTexte 11">
            <a:extLst>
              <a:ext uri="{FF2B5EF4-FFF2-40B4-BE49-F238E27FC236}">
                <a16:creationId xmlns:a16="http://schemas.microsoft.com/office/drawing/2014/main" id="{D8223246-12B2-4C7C-B4E9-D5437DFD8DBA}"/>
              </a:ext>
            </a:extLst>
          </p:cNvPr>
          <p:cNvSpPr txBox="1"/>
          <p:nvPr/>
        </p:nvSpPr>
        <p:spPr>
          <a:xfrm>
            <a:off x="8458200" y="4708001"/>
            <a:ext cx="4174433" cy="507831"/>
          </a:xfrm>
          <a:prstGeom prst="rect">
            <a:avLst/>
          </a:prstGeom>
          <a:solidFill>
            <a:srgbClr val="9FADD8"/>
          </a:solid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6-10 partenaires</a:t>
            </a:r>
          </a:p>
        </p:txBody>
      </p:sp>
      <p:pic>
        <p:nvPicPr>
          <p:cNvPr id="6" name="Picture 5" descr="A head with a puzzle piece in the middle&#10;&#10;AI-generated content may be incorrect.">
            <a:extLst>
              <a:ext uri="{FF2B5EF4-FFF2-40B4-BE49-F238E27FC236}">
                <a16:creationId xmlns:a16="http://schemas.microsoft.com/office/drawing/2014/main" id="{5A104CAE-6BAA-3BD1-D04E-D6779311DC9B}"/>
              </a:ext>
            </a:extLst>
          </p:cNvPr>
          <p:cNvPicPr>
            <a:picLocks noChangeAspect="1"/>
          </p:cNvPicPr>
          <p:nvPr/>
        </p:nvPicPr>
        <p:blipFill>
          <a:blip r:embed="rId4"/>
          <a:stretch>
            <a:fillRect/>
          </a:stretch>
        </p:blipFill>
        <p:spPr>
          <a:xfrm>
            <a:off x="14136622" y="5436988"/>
            <a:ext cx="3419952" cy="3429479"/>
          </a:xfrm>
          <a:prstGeom prst="rect">
            <a:avLst/>
          </a:prstGeom>
        </p:spPr>
      </p:pic>
      <p:sp>
        <p:nvSpPr>
          <p:cNvPr id="14" name="Rectangle 13">
            <a:extLst>
              <a:ext uri="{FF2B5EF4-FFF2-40B4-BE49-F238E27FC236}">
                <a16:creationId xmlns:a16="http://schemas.microsoft.com/office/drawing/2014/main" id="{1E3DAD28-1537-E8C6-C087-664BF2454E87}"/>
              </a:ext>
            </a:extLst>
          </p:cNvPr>
          <p:cNvSpPr/>
          <p:nvPr/>
        </p:nvSpPr>
        <p:spPr>
          <a:xfrm flipV="1">
            <a:off x="904230" y="7539972"/>
            <a:ext cx="3514623" cy="363592"/>
          </a:xfrm>
          <a:prstGeom prst="rect">
            <a:avLst/>
          </a:prstGeom>
          <a:solidFill>
            <a:srgbClr val="9FAD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0948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51E8A97E-3BD5-499E-8685-168C20C81C54}"/>
              </a:ext>
            </a:extLst>
          </p:cNvPr>
          <p:cNvSpPr>
            <a:spLocks noGrp="1"/>
          </p:cNvSpPr>
          <p:nvPr>
            <p:ph type="body" sz="quarter" idx="12"/>
          </p:nvPr>
        </p:nvSpPr>
        <p:spPr/>
        <p:txBody>
          <a:bodyPr/>
          <a:lstStyle/>
          <a:p>
            <a:endParaRPr lang="fr-FR" dirty="0"/>
          </a:p>
          <a:p>
            <a:endParaRPr lang="fr-FR" dirty="0"/>
          </a:p>
        </p:txBody>
      </p:sp>
      <p:sp>
        <p:nvSpPr>
          <p:cNvPr id="2" name="Titre 1">
            <a:extLst>
              <a:ext uri="{FF2B5EF4-FFF2-40B4-BE49-F238E27FC236}">
                <a16:creationId xmlns:a16="http://schemas.microsoft.com/office/drawing/2014/main" id="{638EEE43-8293-471F-A266-04CD01661B3A}"/>
              </a:ext>
            </a:extLst>
          </p:cNvPr>
          <p:cNvSpPr>
            <a:spLocks noGrp="1"/>
          </p:cNvSpPr>
          <p:nvPr>
            <p:ph type="title"/>
          </p:nvPr>
        </p:nvSpPr>
        <p:spPr/>
        <p:txBody>
          <a:bodyPr/>
          <a:lstStyle/>
          <a:p>
            <a:r>
              <a:rPr lang="fr-FR" dirty="0">
                <a:solidFill>
                  <a:srgbClr val="134095"/>
                </a:solidFill>
              </a:rPr>
              <a:t>Quel est le parcours ?</a:t>
            </a:r>
            <a:endParaRPr lang="fr-FR" dirty="0"/>
          </a:p>
        </p:txBody>
      </p:sp>
      <p:graphicFrame>
        <p:nvGraphicFramePr>
          <p:cNvPr id="5" name="Diagramme 4">
            <a:extLst>
              <a:ext uri="{FF2B5EF4-FFF2-40B4-BE49-F238E27FC236}">
                <a16:creationId xmlns:a16="http://schemas.microsoft.com/office/drawing/2014/main" id="{737F0913-E567-4AAE-8DC9-7286D3F7D606}"/>
              </a:ext>
            </a:extLst>
          </p:cNvPr>
          <p:cNvGraphicFramePr/>
          <p:nvPr>
            <p:extLst>
              <p:ext uri="{D42A27DB-BD31-4B8C-83A1-F6EECF244321}">
                <p14:modId xmlns:p14="http://schemas.microsoft.com/office/powerpoint/2010/main" val="4212733138"/>
              </p:ext>
            </p:extLst>
          </p:nvPr>
        </p:nvGraphicFramePr>
        <p:xfrm>
          <a:off x="916071" y="2552700"/>
          <a:ext cx="16764000" cy="73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DAAA8956-CCB6-4619-8D25-68B30B4F2D7C}"/>
              </a:ext>
            </a:extLst>
          </p:cNvPr>
          <p:cNvSpPr/>
          <p:nvPr/>
        </p:nvSpPr>
        <p:spPr>
          <a:xfrm>
            <a:off x="1062284" y="1897677"/>
            <a:ext cx="16764000" cy="1077218"/>
          </a:xfrm>
          <a:prstGeom prst="rect">
            <a:avLst/>
          </a:prstGeom>
        </p:spPr>
        <p:txBody>
          <a:bodyPr wrap="square">
            <a:spAutoFit/>
          </a:bodyPr>
          <a:lstStyle/>
          <a:p>
            <a:pPr lvl="0" defTabSz="914378">
              <a:defRPr/>
            </a:pPr>
            <a:r>
              <a:rPr lang="fr-FR" sz="3200" dirty="0">
                <a:solidFill>
                  <a:prstClr val="black"/>
                </a:solidFill>
                <a:latin typeface="Century Gothic" panose="020B0502020202020204" pitchFamily="34" charset="0"/>
              </a:rPr>
              <a:t>Pendant presque </a:t>
            </a:r>
            <a:r>
              <a:rPr lang="fr-FR" sz="3200" b="1" dirty="0">
                <a:solidFill>
                  <a:srgbClr val="164194"/>
                </a:solidFill>
                <a:latin typeface="Century Gothic" panose="020B0502020202020204" pitchFamily="34" charset="0"/>
              </a:rPr>
              <a:t>2 ans</a:t>
            </a:r>
            <a:r>
              <a:rPr lang="fr-FR" sz="2800" dirty="0">
                <a:solidFill>
                  <a:prstClr val="black"/>
                </a:solidFill>
                <a:latin typeface="Century Gothic" panose="020B0502020202020204" pitchFamily="34" charset="0"/>
              </a:rPr>
              <a:t>, </a:t>
            </a:r>
            <a:r>
              <a:rPr lang="fr-FR" sz="3200" dirty="0">
                <a:solidFill>
                  <a:prstClr val="black"/>
                </a:solidFill>
                <a:latin typeface="Century Gothic" panose="020B0502020202020204" pitchFamily="34" charset="0"/>
              </a:rPr>
              <a:t>vous ferez partie d’un réseau de 6 à 10 partenaires et vous réaliserez :</a:t>
            </a:r>
          </a:p>
        </p:txBody>
      </p:sp>
      <p:sp>
        <p:nvSpPr>
          <p:cNvPr id="9" name="ZoneTexte 8">
            <a:extLst>
              <a:ext uri="{FF2B5EF4-FFF2-40B4-BE49-F238E27FC236}">
                <a16:creationId xmlns:a16="http://schemas.microsoft.com/office/drawing/2014/main" id="{B5CABA63-34B7-4C37-9D03-2663D20F468E}"/>
              </a:ext>
            </a:extLst>
          </p:cNvPr>
          <p:cNvSpPr txBox="1"/>
          <p:nvPr/>
        </p:nvSpPr>
        <p:spPr>
          <a:xfrm>
            <a:off x="14221998" y="7397234"/>
            <a:ext cx="3913602" cy="1200329"/>
          </a:xfrm>
          <a:prstGeom prst="rect">
            <a:avLst/>
          </a:prstGeom>
          <a:noFill/>
        </p:spPr>
        <p:txBody>
          <a:bodyPr wrap="square" rtlCol="0">
            <a:spAutoFit/>
          </a:bodyPr>
          <a:lstStyle/>
          <a:p>
            <a:r>
              <a:rPr lang="fr-FR" sz="2400" b="1" dirty="0">
                <a:solidFill>
                  <a:srgbClr val="C70075"/>
                </a:solidFill>
                <a:latin typeface="Century Gothic" panose="020B0502020202020204" pitchFamily="34" charset="0"/>
              </a:rPr>
              <a:t>Comprendre, apprendre, s’inspirer de ses pairs européens</a:t>
            </a:r>
          </a:p>
        </p:txBody>
      </p:sp>
      <p:sp>
        <p:nvSpPr>
          <p:cNvPr id="10" name="ZoneTexte 9">
            <a:extLst>
              <a:ext uri="{FF2B5EF4-FFF2-40B4-BE49-F238E27FC236}">
                <a16:creationId xmlns:a16="http://schemas.microsoft.com/office/drawing/2014/main" id="{7B0C6961-B9F7-4987-8234-108D164C552D}"/>
              </a:ext>
            </a:extLst>
          </p:cNvPr>
          <p:cNvSpPr txBox="1"/>
          <p:nvPr/>
        </p:nvSpPr>
        <p:spPr>
          <a:xfrm>
            <a:off x="484861" y="5276523"/>
            <a:ext cx="5300578" cy="1938992"/>
          </a:xfrm>
          <a:prstGeom prst="rect">
            <a:avLst/>
          </a:prstGeom>
          <a:noFill/>
        </p:spPr>
        <p:txBody>
          <a:bodyPr wrap="square" rtlCol="0">
            <a:spAutoFit/>
          </a:bodyPr>
          <a:lstStyle/>
          <a:p>
            <a:r>
              <a:rPr lang="fr-FR" sz="2400" b="1" dirty="0">
                <a:solidFill>
                  <a:srgbClr val="C70075"/>
                </a:solidFill>
                <a:latin typeface="Century Gothic" panose="020B0502020202020204" pitchFamily="34" charset="0"/>
              </a:rPr>
              <a:t>Réalisation du plan d’action intégré adapté aux spécificités du territoire en utilisant une approche participative et intégrée</a:t>
            </a:r>
          </a:p>
          <a:p>
            <a:r>
              <a:rPr lang="fr-FR" sz="2400" b="1" i="1" dirty="0">
                <a:solidFill>
                  <a:srgbClr val="C70075"/>
                </a:solidFill>
                <a:latin typeface="Century Gothic" panose="020B0502020202020204" pitchFamily="34" charset="0"/>
              </a:rPr>
              <a:t>(groupe local URBACT)</a:t>
            </a:r>
          </a:p>
        </p:txBody>
      </p:sp>
      <p:sp>
        <p:nvSpPr>
          <p:cNvPr id="13" name="ZoneTexte 12">
            <a:extLst>
              <a:ext uri="{FF2B5EF4-FFF2-40B4-BE49-F238E27FC236}">
                <a16:creationId xmlns:a16="http://schemas.microsoft.com/office/drawing/2014/main" id="{7584F1EF-DF3D-49B0-9706-AADFF01FB9B0}"/>
              </a:ext>
            </a:extLst>
          </p:cNvPr>
          <p:cNvSpPr txBox="1"/>
          <p:nvPr/>
        </p:nvSpPr>
        <p:spPr>
          <a:xfrm>
            <a:off x="11887200" y="3557162"/>
            <a:ext cx="4343400" cy="1200329"/>
          </a:xfrm>
          <a:prstGeom prst="rect">
            <a:avLst/>
          </a:prstGeom>
          <a:noFill/>
        </p:spPr>
        <p:txBody>
          <a:bodyPr wrap="square" rtlCol="0">
            <a:spAutoFit/>
          </a:bodyPr>
          <a:lstStyle/>
          <a:p>
            <a:r>
              <a:rPr lang="fr-FR" sz="2400" b="1" dirty="0">
                <a:solidFill>
                  <a:srgbClr val="C70075"/>
                </a:solidFill>
                <a:latin typeface="Century Gothic" panose="020B0502020202020204" pitchFamily="34" charset="0"/>
              </a:rPr>
              <a:t>Accompagne le réseau, soutien technique et méthodologique</a:t>
            </a:r>
          </a:p>
        </p:txBody>
      </p:sp>
    </p:spTree>
    <p:extLst>
      <p:ext uri="{BB962C8B-B14F-4D97-AF65-F5344CB8AC3E}">
        <p14:creationId xmlns:p14="http://schemas.microsoft.com/office/powerpoint/2010/main" val="452872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C2AE6-071F-4CC7-A2E2-F371FE598BAD}"/>
              </a:ext>
            </a:extLst>
          </p:cNvPr>
          <p:cNvSpPr>
            <a:spLocks noGrp="1"/>
          </p:cNvSpPr>
          <p:nvPr>
            <p:ph type="title"/>
          </p:nvPr>
        </p:nvSpPr>
        <p:spPr/>
        <p:txBody>
          <a:bodyPr/>
          <a:lstStyle/>
          <a:p>
            <a:r>
              <a:rPr lang="fr-FR" dirty="0">
                <a:solidFill>
                  <a:srgbClr val="003399"/>
                </a:solidFill>
              </a:rPr>
              <a:t>Quelles thématiques ?</a:t>
            </a:r>
          </a:p>
        </p:txBody>
      </p:sp>
      <p:sp>
        <p:nvSpPr>
          <p:cNvPr id="4" name="Espace réservé du texte 3">
            <a:extLst>
              <a:ext uri="{FF2B5EF4-FFF2-40B4-BE49-F238E27FC236}">
                <a16:creationId xmlns:a16="http://schemas.microsoft.com/office/drawing/2014/main" id="{760F4B0D-F4B0-4801-806E-8C58A009DE40}"/>
              </a:ext>
            </a:extLst>
          </p:cNvPr>
          <p:cNvSpPr>
            <a:spLocks noGrp="1"/>
          </p:cNvSpPr>
          <p:nvPr>
            <p:ph type="body" sz="quarter" idx="14"/>
          </p:nvPr>
        </p:nvSpPr>
        <p:spPr>
          <a:xfrm>
            <a:off x="1266614" y="1718483"/>
            <a:ext cx="15754772" cy="1136438"/>
          </a:xfrm>
        </p:spPr>
        <p:txBody>
          <a:bodyPr/>
          <a:lstStyle/>
          <a:p>
            <a:pPr algn="ctr"/>
            <a:r>
              <a:rPr lang="fr-FR" sz="4001" dirty="0"/>
              <a:t>Toutes les thématiques touchant les politiques publiques locales en lien avec les enjeux urbains</a:t>
            </a:r>
          </a:p>
        </p:txBody>
      </p:sp>
      <p:pic>
        <p:nvPicPr>
          <p:cNvPr id="8" name="Image 7">
            <a:extLst>
              <a:ext uri="{FF2B5EF4-FFF2-40B4-BE49-F238E27FC236}">
                <a16:creationId xmlns:a16="http://schemas.microsoft.com/office/drawing/2014/main" id="{E484D732-BB4D-4504-9019-0CE131F1A5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9634" y="3448685"/>
            <a:ext cx="2245224" cy="2233152"/>
          </a:xfrm>
          <a:prstGeom prst="rect">
            <a:avLst/>
          </a:prstGeom>
        </p:spPr>
      </p:pic>
      <p:pic>
        <p:nvPicPr>
          <p:cNvPr id="10" name="Image 9">
            <a:extLst>
              <a:ext uri="{FF2B5EF4-FFF2-40B4-BE49-F238E27FC236}">
                <a16:creationId xmlns:a16="http://schemas.microsoft.com/office/drawing/2014/main" id="{854ADC77-183E-471C-BC0A-4F6C0CB93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0094" y="3448685"/>
            <a:ext cx="2245223" cy="2224127"/>
          </a:xfrm>
          <a:prstGeom prst="rect">
            <a:avLst/>
          </a:prstGeom>
        </p:spPr>
      </p:pic>
      <p:pic>
        <p:nvPicPr>
          <p:cNvPr id="12" name="Image 11">
            <a:extLst>
              <a:ext uri="{FF2B5EF4-FFF2-40B4-BE49-F238E27FC236}">
                <a16:creationId xmlns:a16="http://schemas.microsoft.com/office/drawing/2014/main" id="{D126EC9A-3703-4776-BBCB-AE713C5752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8384" y="5672812"/>
            <a:ext cx="2528891" cy="2253650"/>
          </a:xfrm>
          <a:prstGeom prst="rect">
            <a:avLst/>
          </a:prstGeom>
        </p:spPr>
      </p:pic>
      <p:pic>
        <p:nvPicPr>
          <p:cNvPr id="14" name="Image 13">
            <a:extLst>
              <a:ext uri="{FF2B5EF4-FFF2-40B4-BE49-F238E27FC236}">
                <a16:creationId xmlns:a16="http://schemas.microsoft.com/office/drawing/2014/main" id="{9DF60E16-1746-4D95-AE9B-910A228E4F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92025" y="3457843"/>
            <a:ext cx="2265816" cy="2253650"/>
          </a:xfrm>
          <a:prstGeom prst="rect">
            <a:avLst/>
          </a:prstGeom>
        </p:spPr>
      </p:pic>
      <p:pic>
        <p:nvPicPr>
          <p:cNvPr id="16" name="Image 15">
            <a:extLst>
              <a:ext uri="{FF2B5EF4-FFF2-40B4-BE49-F238E27FC236}">
                <a16:creationId xmlns:a16="http://schemas.microsoft.com/office/drawing/2014/main" id="{B5E494A6-A3CF-41BD-8022-4885E0B8C8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73805" y="5672812"/>
            <a:ext cx="2259734" cy="2253650"/>
          </a:xfrm>
          <a:prstGeom prst="rect">
            <a:avLst/>
          </a:prstGeom>
        </p:spPr>
      </p:pic>
      <p:sp>
        <p:nvSpPr>
          <p:cNvPr id="17" name="Espace réservé du texte 3">
            <a:extLst>
              <a:ext uri="{FF2B5EF4-FFF2-40B4-BE49-F238E27FC236}">
                <a16:creationId xmlns:a16="http://schemas.microsoft.com/office/drawing/2014/main" id="{4AB897C9-5EB4-440F-BA68-70A4467EE1BD}"/>
              </a:ext>
            </a:extLst>
          </p:cNvPr>
          <p:cNvSpPr txBox="1">
            <a:spLocks/>
          </p:cNvSpPr>
          <p:nvPr/>
        </p:nvSpPr>
        <p:spPr>
          <a:xfrm>
            <a:off x="1937094" y="5720102"/>
            <a:ext cx="2768748" cy="1136438"/>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1200"/>
              </a:spcBef>
              <a:defRPr/>
            </a:pPr>
            <a:r>
              <a:rPr lang="fr-FR" sz="3200" b="0" dirty="0"/>
              <a:t>Transition écologique</a:t>
            </a:r>
          </a:p>
        </p:txBody>
      </p:sp>
      <p:sp>
        <p:nvSpPr>
          <p:cNvPr id="18" name="Espace réservé du texte 3">
            <a:extLst>
              <a:ext uri="{FF2B5EF4-FFF2-40B4-BE49-F238E27FC236}">
                <a16:creationId xmlns:a16="http://schemas.microsoft.com/office/drawing/2014/main" id="{26AC4EEB-41D5-473E-9C60-072251B1D957}"/>
              </a:ext>
            </a:extLst>
          </p:cNvPr>
          <p:cNvSpPr txBox="1">
            <a:spLocks/>
          </p:cNvSpPr>
          <p:nvPr/>
        </p:nvSpPr>
        <p:spPr>
          <a:xfrm>
            <a:off x="4326207" y="7977554"/>
            <a:ext cx="3773238" cy="1364052"/>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sz="3200" b="0" dirty="0"/>
              <a:t>Égalité </a:t>
            </a:r>
          </a:p>
          <a:p>
            <a:pPr algn="ctr" defTabSz="1371566">
              <a:spcBef>
                <a:spcPts val="0"/>
              </a:spcBef>
              <a:defRPr/>
            </a:pPr>
            <a:r>
              <a:rPr lang="fr-FR" sz="3200" b="0" dirty="0"/>
              <a:t>femmes-hommes</a:t>
            </a:r>
          </a:p>
        </p:txBody>
      </p:sp>
      <p:sp>
        <p:nvSpPr>
          <p:cNvPr id="19" name="Espace réservé du texte 3">
            <a:extLst>
              <a:ext uri="{FF2B5EF4-FFF2-40B4-BE49-F238E27FC236}">
                <a16:creationId xmlns:a16="http://schemas.microsoft.com/office/drawing/2014/main" id="{1E27C648-C130-48CD-95A0-036C62C0FDCD}"/>
              </a:ext>
            </a:extLst>
          </p:cNvPr>
          <p:cNvSpPr txBox="1">
            <a:spLocks/>
          </p:cNvSpPr>
          <p:nvPr/>
        </p:nvSpPr>
        <p:spPr>
          <a:xfrm>
            <a:off x="7801074" y="5720102"/>
            <a:ext cx="2768748" cy="1136438"/>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1200"/>
              </a:spcBef>
              <a:defRPr/>
            </a:pPr>
            <a:r>
              <a:rPr lang="fr-FR" sz="3200" b="0" dirty="0"/>
              <a:t>Transition numérique</a:t>
            </a:r>
          </a:p>
        </p:txBody>
      </p:sp>
      <p:sp>
        <p:nvSpPr>
          <p:cNvPr id="21" name="Espace réservé du texte 3">
            <a:extLst>
              <a:ext uri="{FF2B5EF4-FFF2-40B4-BE49-F238E27FC236}">
                <a16:creationId xmlns:a16="http://schemas.microsoft.com/office/drawing/2014/main" id="{0C5D9236-D2A8-411B-BBAC-0B56010B4ECE}"/>
              </a:ext>
            </a:extLst>
          </p:cNvPr>
          <p:cNvSpPr txBox="1">
            <a:spLocks/>
          </p:cNvSpPr>
          <p:nvPr/>
        </p:nvSpPr>
        <p:spPr>
          <a:xfrm>
            <a:off x="10318787" y="7977554"/>
            <a:ext cx="3773238" cy="1364052"/>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sz="3200" b="0" dirty="0"/>
              <a:t>Aménagement </a:t>
            </a:r>
          </a:p>
          <a:p>
            <a:pPr algn="ctr" defTabSz="1371566">
              <a:spcBef>
                <a:spcPts val="0"/>
              </a:spcBef>
              <a:defRPr/>
            </a:pPr>
            <a:r>
              <a:rPr lang="fr-FR" sz="3200" b="0" dirty="0"/>
              <a:t>et renouvellement urbain </a:t>
            </a:r>
          </a:p>
        </p:txBody>
      </p:sp>
      <p:sp>
        <p:nvSpPr>
          <p:cNvPr id="22" name="Espace réservé du texte 3">
            <a:extLst>
              <a:ext uri="{FF2B5EF4-FFF2-40B4-BE49-F238E27FC236}">
                <a16:creationId xmlns:a16="http://schemas.microsoft.com/office/drawing/2014/main" id="{CA23DC30-C98D-413B-A48A-3EA9EFC454C1}"/>
              </a:ext>
            </a:extLst>
          </p:cNvPr>
          <p:cNvSpPr txBox="1">
            <a:spLocks/>
          </p:cNvSpPr>
          <p:nvPr/>
        </p:nvSpPr>
        <p:spPr>
          <a:xfrm>
            <a:off x="13818617" y="5758783"/>
            <a:ext cx="2812631" cy="1136438"/>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1200"/>
              </a:spcBef>
              <a:defRPr/>
            </a:pPr>
            <a:r>
              <a:rPr lang="fr-FR" sz="3200" b="0" dirty="0"/>
              <a:t>Alimentation bio et durable</a:t>
            </a:r>
          </a:p>
        </p:txBody>
      </p:sp>
      <p:sp>
        <p:nvSpPr>
          <p:cNvPr id="15" name="Espace réservé du texte 3">
            <a:extLst>
              <a:ext uri="{FF2B5EF4-FFF2-40B4-BE49-F238E27FC236}">
                <a16:creationId xmlns:a16="http://schemas.microsoft.com/office/drawing/2014/main" id="{F4A3AFDA-7EAF-40A5-BAC5-67DC600A6F1C}"/>
              </a:ext>
            </a:extLst>
          </p:cNvPr>
          <p:cNvSpPr txBox="1">
            <a:spLocks/>
          </p:cNvSpPr>
          <p:nvPr/>
        </p:nvSpPr>
        <p:spPr>
          <a:xfrm>
            <a:off x="14471222" y="7886491"/>
            <a:ext cx="3773238" cy="1364052"/>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sz="3200" b="0" dirty="0"/>
              <a:t>Santé</a:t>
            </a:r>
          </a:p>
        </p:txBody>
      </p:sp>
      <p:sp>
        <p:nvSpPr>
          <p:cNvPr id="20" name="Espace réservé du texte 3">
            <a:extLst>
              <a:ext uri="{FF2B5EF4-FFF2-40B4-BE49-F238E27FC236}">
                <a16:creationId xmlns:a16="http://schemas.microsoft.com/office/drawing/2014/main" id="{CE847DDC-4991-4705-8A52-EC4ECB58592B}"/>
              </a:ext>
            </a:extLst>
          </p:cNvPr>
          <p:cNvSpPr txBox="1">
            <a:spLocks/>
          </p:cNvSpPr>
          <p:nvPr/>
        </p:nvSpPr>
        <p:spPr>
          <a:xfrm>
            <a:off x="20094" y="7562329"/>
            <a:ext cx="3773238" cy="1364052"/>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sz="3200" b="0" dirty="0"/>
              <a:t>Démocratie participative</a:t>
            </a:r>
          </a:p>
        </p:txBody>
      </p:sp>
    </p:spTree>
    <p:extLst>
      <p:ext uri="{BB962C8B-B14F-4D97-AF65-F5344CB8AC3E}">
        <p14:creationId xmlns:p14="http://schemas.microsoft.com/office/powerpoint/2010/main" val="1004084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4324236-B38E-4A4A-A45C-62031209F8DF}"/>
              </a:ext>
            </a:extLst>
          </p:cNvPr>
          <p:cNvSpPr>
            <a:spLocks noGrp="1"/>
          </p:cNvSpPr>
          <p:nvPr>
            <p:ph type="title"/>
          </p:nvPr>
        </p:nvSpPr>
        <p:spPr/>
        <p:txBody>
          <a:bodyPr/>
          <a:lstStyle/>
          <a:p>
            <a:r>
              <a:rPr lang="fr-FR" dirty="0">
                <a:solidFill>
                  <a:srgbClr val="134095"/>
                </a:solidFill>
              </a:rPr>
              <a:t>Quel est le cofinancement ?</a:t>
            </a:r>
          </a:p>
        </p:txBody>
      </p:sp>
      <p:sp>
        <p:nvSpPr>
          <p:cNvPr id="9" name="ZoneTexte 8">
            <a:extLst>
              <a:ext uri="{FF2B5EF4-FFF2-40B4-BE49-F238E27FC236}">
                <a16:creationId xmlns:a16="http://schemas.microsoft.com/office/drawing/2014/main" id="{792D7FAD-7DCC-4A9B-8E2E-EB8C89807AF6}"/>
              </a:ext>
            </a:extLst>
          </p:cNvPr>
          <p:cNvSpPr txBox="1"/>
          <p:nvPr/>
        </p:nvSpPr>
        <p:spPr>
          <a:xfrm>
            <a:off x="562702" y="2505943"/>
            <a:ext cx="17068812" cy="584775"/>
          </a:xfrm>
          <a:prstGeom prst="rect">
            <a:avLst/>
          </a:prstGeom>
          <a:noFill/>
        </p:spPr>
        <p:txBody>
          <a:bodyPr wrap="square" rtlCol="0">
            <a:spAutoFit/>
          </a:bodyPr>
          <a:lstStyle/>
          <a:p>
            <a:pPr defTabSz="914378"/>
            <a:r>
              <a:rPr lang="fr-FR" sz="3200" dirty="0">
                <a:solidFill>
                  <a:prstClr val="black"/>
                </a:solidFill>
                <a:latin typeface="Century Gothic" panose="020B0502020202020204" pitchFamily="34" charset="0"/>
              </a:rPr>
              <a:t>Le financement se concentre sur </a:t>
            </a:r>
            <a:r>
              <a:rPr lang="fr-FR" sz="3200" b="1" dirty="0">
                <a:solidFill>
                  <a:srgbClr val="134095"/>
                </a:solidFill>
                <a:latin typeface="Century Gothic" panose="020B0502020202020204" pitchFamily="34" charset="0"/>
              </a:rPr>
              <a:t>l’accompagnement, l’expertise et la méthode </a:t>
            </a:r>
            <a:r>
              <a:rPr lang="fr-FR" sz="3200" dirty="0">
                <a:solidFill>
                  <a:srgbClr val="134095"/>
                </a:solidFill>
                <a:latin typeface="Century Gothic" panose="020B0502020202020204" pitchFamily="34" charset="0"/>
              </a:rPr>
              <a:t>: </a:t>
            </a:r>
          </a:p>
        </p:txBody>
      </p:sp>
      <p:pic>
        <p:nvPicPr>
          <p:cNvPr id="2050" name="Picture 2" descr="Argent illustration stock. Illustration du euro, dessin - 13269756">
            <a:extLst>
              <a:ext uri="{FF2B5EF4-FFF2-40B4-BE49-F238E27FC236}">
                <a16:creationId xmlns:a16="http://schemas.microsoft.com/office/drawing/2014/main" id="{A270E225-5345-4FA1-A4CE-31FC61637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3787" y="436933"/>
            <a:ext cx="2061582" cy="18745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me 1">
            <a:extLst>
              <a:ext uri="{FF2B5EF4-FFF2-40B4-BE49-F238E27FC236}">
                <a16:creationId xmlns:a16="http://schemas.microsoft.com/office/drawing/2014/main" id="{38D24111-8574-4024-9D4B-97BE77A8CFCF}"/>
              </a:ext>
            </a:extLst>
          </p:cNvPr>
          <p:cNvGraphicFramePr/>
          <p:nvPr>
            <p:extLst>
              <p:ext uri="{D42A27DB-BD31-4B8C-83A1-F6EECF244321}">
                <p14:modId xmlns:p14="http://schemas.microsoft.com/office/powerpoint/2010/main" val="357982345"/>
              </p:ext>
            </p:extLst>
          </p:nvPr>
        </p:nvGraphicFramePr>
        <p:xfrm>
          <a:off x="319451" y="3530086"/>
          <a:ext cx="17649098" cy="6319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45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4324236-B38E-4A4A-A45C-62031209F8DF}"/>
              </a:ext>
            </a:extLst>
          </p:cNvPr>
          <p:cNvSpPr>
            <a:spLocks noGrp="1"/>
          </p:cNvSpPr>
          <p:nvPr>
            <p:ph type="title"/>
          </p:nvPr>
        </p:nvSpPr>
        <p:spPr/>
        <p:txBody>
          <a:bodyPr/>
          <a:lstStyle/>
          <a:p>
            <a:r>
              <a:rPr lang="fr-FR" dirty="0">
                <a:solidFill>
                  <a:srgbClr val="134095"/>
                </a:solidFill>
              </a:rPr>
              <a:t>Quel est le cofinancement ?</a:t>
            </a:r>
          </a:p>
        </p:txBody>
      </p:sp>
      <p:sp>
        <p:nvSpPr>
          <p:cNvPr id="5" name="ZoneTexte 4">
            <a:extLst>
              <a:ext uri="{FF2B5EF4-FFF2-40B4-BE49-F238E27FC236}">
                <a16:creationId xmlns:a16="http://schemas.microsoft.com/office/drawing/2014/main" id="{E4AABF37-2E59-4EC8-813B-094F7E127F6C}"/>
              </a:ext>
            </a:extLst>
          </p:cNvPr>
          <p:cNvSpPr txBox="1"/>
          <p:nvPr/>
        </p:nvSpPr>
        <p:spPr>
          <a:xfrm>
            <a:off x="609600" y="3240803"/>
            <a:ext cx="9966062" cy="5016758"/>
          </a:xfrm>
          <a:prstGeom prst="rect">
            <a:avLst/>
          </a:prstGeom>
          <a:noFill/>
        </p:spPr>
        <p:txBody>
          <a:bodyPr wrap="square" rtlCol="0">
            <a:spAutoFit/>
          </a:bodyPr>
          <a:lstStyle/>
          <a:p>
            <a:pPr marL="571485" indent="-571485" defTabSz="914378">
              <a:buFont typeface="Arial" panose="020B0604020202020204" pitchFamily="34" charset="0"/>
              <a:buChar char="•"/>
            </a:pPr>
            <a:r>
              <a:rPr lang="fr-FR" sz="3200" b="1" dirty="0">
                <a:solidFill>
                  <a:srgbClr val="134095"/>
                </a:solidFill>
                <a:latin typeface="Century Gothic" panose="020B0502020202020204" pitchFamily="34" charset="0"/>
              </a:rPr>
              <a:t>65%</a:t>
            </a:r>
            <a:r>
              <a:rPr lang="fr-FR" sz="3200" dirty="0">
                <a:solidFill>
                  <a:srgbClr val="134095"/>
                </a:solidFill>
                <a:latin typeface="Century Gothic" panose="020B0502020202020204" pitchFamily="34" charset="0"/>
              </a:rPr>
              <a:t> </a:t>
            </a:r>
            <a:r>
              <a:rPr lang="fr-FR" sz="3200" dirty="0">
                <a:solidFill>
                  <a:prstClr val="black"/>
                </a:solidFill>
                <a:latin typeface="Century Gothic" panose="020B0502020202020204" pitchFamily="34" charset="0"/>
              </a:rPr>
              <a:t>de co-financement pour les partenaires des régions </a:t>
            </a:r>
            <a:r>
              <a:rPr lang="fr-FR" sz="3200" b="1" dirty="0">
                <a:solidFill>
                  <a:prstClr val="black"/>
                </a:solidFill>
                <a:latin typeface="Century Gothic" panose="020B0502020202020204" pitchFamily="34" charset="0"/>
              </a:rPr>
              <a:t>« les plus développées »</a:t>
            </a:r>
          </a:p>
          <a:p>
            <a:pPr defTabSz="914378"/>
            <a:endParaRPr lang="fr-FR" sz="3200" b="1" dirty="0">
              <a:solidFill>
                <a:prstClr val="black"/>
              </a:solidFill>
              <a:latin typeface="Century Gothic" panose="020B0502020202020204" pitchFamily="34" charset="0"/>
            </a:endParaRPr>
          </a:p>
          <a:p>
            <a:pPr marL="571485" indent="-571485" defTabSz="914378">
              <a:buFont typeface="Arial" panose="020B0604020202020204" pitchFamily="34" charset="0"/>
              <a:buChar char="•"/>
            </a:pPr>
            <a:r>
              <a:rPr lang="fr-FR" sz="3200" b="1" dirty="0">
                <a:solidFill>
                  <a:srgbClr val="134095"/>
                </a:solidFill>
                <a:latin typeface="Century Gothic" panose="020B0502020202020204" pitchFamily="34" charset="0"/>
              </a:rPr>
              <a:t>70% </a:t>
            </a:r>
            <a:r>
              <a:rPr lang="fr-FR" sz="3200" dirty="0">
                <a:solidFill>
                  <a:prstClr val="black"/>
                </a:solidFill>
                <a:latin typeface="Century Gothic" panose="020B0502020202020204" pitchFamily="34" charset="0"/>
              </a:rPr>
              <a:t>de co-financement pour les partenaires des </a:t>
            </a:r>
            <a:r>
              <a:rPr lang="fr-FR" sz="3200" b="1" dirty="0">
                <a:solidFill>
                  <a:prstClr val="black"/>
                </a:solidFill>
                <a:latin typeface="Century Gothic" panose="020B0502020202020204" pitchFamily="34" charset="0"/>
              </a:rPr>
              <a:t>« régions en transition »</a:t>
            </a:r>
          </a:p>
          <a:p>
            <a:pPr marL="571485" indent="-571485" defTabSz="914378">
              <a:buFont typeface="Arial" panose="020B0604020202020204" pitchFamily="34" charset="0"/>
              <a:buChar char="•"/>
            </a:pPr>
            <a:endParaRPr lang="fr-FR" sz="3200" b="1" dirty="0">
              <a:solidFill>
                <a:prstClr val="black"/>
              </a:solidFill>
              <a:latin typeface="Century Gothic" panose="020B0502020202020204" pitchFamily="34" charset="0"/>
            </a:endParaRPr>
          </a:p>
          <a:p>
            <a:pPr marL="571485" indent="-571485" defTabSz="914378">
              <a:buFont typeface="Arial" panose="020B0604020202020204" pitchFamily="34" charset="0"/>
              <a:buChar char="•"/>
            </a:pPr>
            <a:r>
              <a:rPr lang="fr-FR" sz="3200" b="1" dirty="0">
                <a:solidFill>
                  <a:srgbClr val="134095"/>
                </a:solidFill>
                <a:latin typeface="Century Gothic" panose="020B0502020202020204" pitchFamily="34" charset="0"/>
              </a:rPr>
              <a:t>80%</a:t>
            </a:r>
            <a:r>
              <a:rPr lang="fr-FR" sz="3200" dirty="0">
                <a:solidFill>
                  <a:srgbClr val="134095"/>
                </a:solidFill>
                <a:latin typeface="Century Gothic" panose="020B0502020202020204" pitchFamily="34" charset="0"/>
              </a:rPr>
              <a:t> </a:t>
            </a:r>
            <a:r>
              <a:rPr lang="fr-FR" sz="3200" dirty="0">
                <a:solidFill>
                  <a:prstClr val="black"/>
                </a:solidFill>
                <a:latin typeface="Century Gothic" panose="020B0502020202020204" pitchFamily="34" charset="0"/>
              </a:rPr>
              <a:t>de co-financement pour les partenaires des régions </a:t>
            </a:r>
            <a:r>
              <a:rPr lang="fr-FR" sz="3200" b="1" dirty="0">
                <a:solidFill>
                  <a:prstClr val="black"/>
                </a:solidFill>
                <a:latin typeface="Century Gothic" panose="020B0502020202020204" pitchFamily="34" charset="0"/>
              </a:rPr>
              <a:t>« les moins développées »</a:t>
            </a:r>
          </a:p>
          <a:p>
            <a:pPr marL="571485" indent="-571485" defTabSz="914378">
              <a:buFont typeface="Arial" panose="020B0604020202020204" pitchFamily="34" charset="0"/>
              <a:buChar char="•"/>
            </a:pPr>
            <a:endParaRPr lang="fr-FR" sz="3200" b="1" dirty="0">
              <a:solidFill>
                <a:prstClr val="black"/>
              </a:solidFill>
              <a:latin typeface="Century Gothic" panose="020B0502020202020204" pitchFamily="34" charset="0"/>
            </a:endParaRPr>
          </a:p>
          <a:p>
            <a:pPr algn="ctr" defTabSz="914378"/>
            <a:r>
              <a:rPr lang="fr-FR" sz="3200" b="1" dirty="0">
                <a:solidFill>
                  <a:srgbClr val="003399"/>
                </a:solidFill>
                <a:latin typeface="Century Gothic" panose="020B0502020202020204" pitchFamily="34" charset="0"/>
              </a:rPr>
              <a:t>TOTAL : 750 000€ - 850 000€ </a:t>
            </a:r>
          </a:p>
        </p:txBody>
      </p:sp>
      <p:pic>
        <p:nvPicPr>
          <p:cNvPr id="1026" name="Picture 2" descr="https://ec.europa.eu/regional_policy/sources/graph/poster2021/eu27.png">
            <a:extLst>
              <a:ext uri="{FF2B5EF4-FFF2-40B4-BE49-F238E27FC236}">
                <a16:creationId xmlns:a16="http://schemas.microsoft.com/office/drawing/2014/main" id="{5B046E10-4077-4D95-8007-CB1719C195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5893" y="181877"/>
            <a:ext cx="7117787" cy="992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072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5803" y="1045328"/>
            <a:ext cx="16471574" cy="867266"/>
          </a:xfrm>
        </p:spPr>
        <p:txBody>
          <a:bodyPr/>
          <a:lstStyle/>
          <a:p>
            <a:r>
              <a:rPr lang="fr-FR" dirty="0">
                <a:solidFill>
                  <a:srgbClr val="164194"/>
                </a:solidFill>
              </a:rPr>
              <a:t>URBACT propose une méthode et des outils</a:t>
            </a:r>
            <a:br>
              <a:rPr lang="fr-FR" dirty="0"/>
            </a:br>
            <a:endParaRPr lang="fr-FR" dirty="0"/>
          </a:p>
        </p:txBody>
      </p:sp>
      <p:sp>
        <p:nvSpPr>
          <p:cNvPr id="4" name="Espace réservé du texte 3"/>
          <p:cNvSpPr>
            <a:spLocks noGrp="1"/>
          </p:cNvSpPr>
          <p:nvPr>
            <p:ph type="body" sz="quarter" idx="12"/>
          </p:nvPr>
        </p:nvSpPr>
        <p:spPr>
          <a:xfrm>
            <a:off x="635649" y="2525853"/>
            <a:ext cx="17016702" cy="6913014"/>
          </a:xfrm>
        </p:spPr>
        <p:txBody>
          <a:bodyPr/>
          <a:lstStyle/>
          <a:p>
            <a:pPr marL="571485" indent="-571485">
              <a:buFont typeface="Arial" panose="020B0604020202020204" pitchFamily="34" charset="0"/>
              <a:buChar char="•"/>
            </a:pPr>
            <a:r>
              <a:rPr lang="fr-FR" sz="2801" dirty="0"/>
              <a:t>Approche intégrée – </a:t>
            </a:r>
            <a:r>
              <a:rPr lang="fr-FR" sz="2801" b="0" dirty="0"/>
              <a:t>travail multi-acteurs et multi-sectoriels, prise en compte de toutes les dimensions du développement urbain</a:t>
            </a:r>
          </a:p>
          <a:p>
            <a:pPr marL="571485" indent="-571485">
              <a:buFont typeface="Arial" panose="020B0604020202020204" pitchFamily="34" charset="0"/>
              <a:buChar char="•"/>
            </a:pPr>
            <a:r>
              <a:rPr lang="fr-FR" sz="2801" dirty="0">
                <a:solidFill>
                  <a:srgbClr val="A3ADD8"/>
                </a:solidFill>
              </a:rPr>
              <a:t>Participation dans la pratique - </a:t>
            </a:r>
            <a:r>
              <a:rPr lang="fr-FR" sz="2801" b="0" dirty="0">
                <a:solidFill>
                  <a:srgbClr val="A3ADD8"/>
                </a:solidFill>
              </a:rPr>
              <a:t>engagement des parties prenantes et des citoyens concernés via un « groupe local URBACT »</a:t>
            </a:r>
          </a:p>
          <a:p>
            <a:pPr marL="571485" indent="-571485">
              <a:buFont typeface="Arial" panose="020B0604020202020204" pitchFamily="34" charset="0"/>
              <a:buChar char="•"/>
            </a:pPr>
            <a:r>
              <a:rPr lang="fr-FR" sz="2801" dirty="0">
                <a:solidFill>
                  <a:srgbClr val="134095"/>
                </a:solidFill>
              </a:rPr>
              <a:t>Apprentissage par l’action – </a:t>
            </a:r>
            <a:r>
              <a:rPr lang="fr-FR" sz="2801" b="0" dirty="0">
                <a:solidFill>
                  <a:srgbClr val="134095"/>
                </a:solidFill>
              </a:rPr>
              <a:t>échange transnational entre pairs, financement d’actions pilotes</a:t>
            </a:r>
            <a:endParaRPr lang="fr-FR" sz="2801" dirty="0">
              <a:solidFill>
                <a:srgbClr val="134095"/>
              </a:solidFill>
            </a:endParaRPr>
          </a:p>
          <a:p>
            <a:pPr marL="571485" indent="-571485">
              <a:buFont typeface="Arial" panose="020B0604020202020204" pitchFamily="34" charset="0"/>
              <a:buChar char="•"/>
            </a:pPr>
            <a:r>
              <a:rPr lang="fr-FR" sz="2801" dirty="0">
                <a:solidFill>
                  <a:srgbClr val="A3ADD8"/>
                </a:solidFill>
              </a:rPr>
              <a:t>Soutien sur mesure -</a:t>
            </a:r>
            <a:r>
              <a:rPr lang="fr-FR" sz="2801" b="0" dirty="0">
                <a:solidFill>
                  <a:srgbClr val="A3ADD8"/>
                </a:solidFill>
              </a:rPr>
              <a:t> experts thématiques et méthodologiques pour chaque réseau</a:t>
            </a:r>
            <a:endParaRPr lang="fr-FR" sz="2801" b="0" dirty="0"/>
          </a:p>
        </p:txBody>
      </p:sp>
      <p:pic>
        <p:nvPicPr>
          <p:cNvPr id="6" name="Image 5">
            <a:extLst>
              <a:ext uri="{FF2B5EF4-FFF2-40B4-BE49-F238E27FC236}">
                <a16:creationId xmlns:a16="http://schemas.microsoft.com/office/drawing/2014/main" id="{E9B1934A-31CD-40D7-BB6F-B297CAE232B2}"/>
              </a:ext>
            </a:extLst>
          </p:cNvPr>
          <p:cNvPicPr/>
          <p:nvPr/>
        </p:nvPicPr>
        <p:blipFill>
          <a:blip r:embed="rId2" cstate="screen">
            <a:extLst>
              <a:ext uri="{28A0092B-C50C-407E-A947-70E740481C1C}">
                <a14:useLocalDpi xmlns:a14="http://schemas.microsoft.com/office/drawing/2010/main"/>
              </a:ext>
            </a:extLst>
          </a:blip>
          <a:stretch>
            <a:fillRect/>
          </a:stretch>
        </p:blipFill>
        <p:spPr>
          <a:xfrm>
            <a:off x="9223685" y="6281935"/>
            <a:ext cx="4099064" cy="2722592"/>
          </a:xfrm>
          <a:prstGeom prst="rect">
            <a:avLst/>
          </a:prstGeom>
        </p:spPr>
      </p:pic>
      <p:pic>
        <p:nvPicPr>
          <p:cNvPr id="7" name="Picture 2">
            <a:extLst>
              <a:ext uri="{FF2B5EF4-FFF2-40B4-BE49-F238E27FC236}">
                <a16:creationId xmlns:a16="http://schemas.microsoft.com/office/drawing/2014/main" id="{A5B53638-81FA-4354-95D2-A07F1AAA39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66266" y="6283457"/>
            <a:ext cx="3542460" cy="272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58282E5B-0ABF-47F8-8F74-4709A43834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63786" y="6283457"/>
            <a:ext cx="3798086" cy="272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EB3334C9-FDA6-4E9B-A3C8-58C7387C643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784562" y="6281935"/>
            <a:ext cx="3542460" cy="2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DB0E768F-3827-41EF-A88B-DA2BC7F11E32}"/>
              </a:ext>
            </a:extLst>
          </p:cNvPr>
          <p:cNvSpPr txBox="1"/>
          <p:nvPr/>
        </p:nvSpPr>
        <p:spPr>
          <a:xfrm>
            <a:off x="3399182" y="9316724"/>
            <a:ext cx="11489634" cy="584775"/>
          </a:xfrm>
          <a:prstGeom prst="rect">
            <a:avLst/>
          </a:prstGeom>
          <a:noFill/>
        </p:spPr>
        <p:txBody>
          <a:bodyPr wrap="square" rtlCol="0">
            <a:spAutoFit/>
          </a:bodyPr>
          <a:lstStyle/>
          <a:p>
            <a:pPr defTabSz="914378">
              <a:defRPr/>
            </a:pPr>
            <a:r>
              <a:rPr lang="fr-FR" sz="3200" b="1" i="1" dirty="0">
                <a:solidFill>
                  <a:srgbClr val="C70075"/>
                </a:solidFill>
                <a:latin typeface="Century Gothic" panose="020B0502020202020204" pitchFamily="34" charset="0"/>
              </a:rPr>
              <a:t>Intégration, Participation, Apprentissage par l’action</a:t>
            </a:r>
          </a:p>
        </p:txBody>
      </p:sp>
      <p:pic>
        <p:nvPicPr>
          <p:cNvPr id="11" name="Image 10">
            <a:extLst>
              <a:ext uri="{FF2B5EF4-FFF2-40B4-BE49-F238E27FC236}">
                <a16:creationId xmlns:a16="http://schemas.microsoft.com/office/drawing/2014/main" id="{2CD006D5-792B-4579-9283-7EBFE1858D3B}"/>
              </a:ext>
            </a:extLst>
          </p:cNvPr>
          <p:cNvPicPr>
            <a:picLocks noChangeAspect="1"/>
          </p:cNvPicPr>
          <p:nvPr/>
        </p:nvPicPr>
        <p:blipFill>
          <a:blip r:embed="rId6"/>
          <a:stretch>
            <a:fillRect/>
          </a:stretch>
        </p:blipFill>
        <p:spPr>
          <a:xfrm>
            <a:off x="14522945" y="326291"/>
            <a:ext cx="1702004" cy="1802120"/>
          </a:xfrm>
          <a:prstGeom prst="rect">
            <a:avLst/>
          </a:prstGeom>
        </p:spPr>
      </p:pic>
      <p:pic>
        <p:nvPicPr>
          <p:cNvPr id="12" name="Image 11">
            <a:extLst>
              <a:ext uri="{FF2B5EF4-FFF2-40B4-BE49-F238E27FC236}">
                <a16:creationId xmlns:a16="http://schemas.microsoft.com/office/drawing/2014/main" id="{C6F4054C-90BA-48A2-AF7C-EEB6C79AA1D5}"/>
              </a:ext>
            </a:extLst>
          </p:cNvPr>
          <p:cNvPicPr>
            <a:picLocks noChangeAspect="1"/>
          </p:cNvPicPr>
          <p:nvPr/>
        </p:nvPicPr>
        <p:blipFill>
          <a:blip r:embed="rId7"/>
          <a:stretch>
            <a:fillRect/>
          </a:stretch>
        </p:blipFill>
        <p:spPr>
          <a:xfrm>
            <a:off x="16323297" y="544979"/>
            <a:ext cx="1329054" cy="1298502"/>
          </a:xfrm>
          <a:prstGeom prst="rect">
            <a:avLst/>
          </a:prstGeom>
        </p:spPr>
      </p:pic>
    </p:spTree>
    <p:extLst>
      <p:ext uri="{BB962C8B-B14F-4D97-AF65-F5344CB8AC3E}">
        <p14:creationId xmlns:p14="http://schemas.microsoft.com/office/powerpoint/2010/main" val="13297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191EB-7EF1-4933-A698-AA4F59F3A947}"/>
              </a:ext>
            </a:extLst>
          </p:cNvPr>
          <p:cNvSpPr>
            <a:spLocks noGrp="1"/>
          </p:cNvSpPr>
          <p:nvPr>
            <p:ph type="title"/>
          </p:nvPr>
        </p:nvSpPr>
        <p:spPr/>
        <p:txBody>
          <a:bodyPr/>
          <a:lstStyle/>
          <a:p>
            <a:r>
              <a:rPr lang="fr-FR" dirty="0">
                <a:solidFill>
                  <a:srgbClr val="134095"/>
                </a:solidFill>
              </a:rPr>
              <a:t>URBACT, pourquoi participer ?</a:t>
            </a:r>
          </a:p>
        </p:txBody>
      </p:sp>
      <p:pic>
        <p:nvPicPr>
          <p:cNvPr id="5" name="Image 4">
            <a:extLst>
              <a:ext uri="{FF2B5EF4-FFF2-40B4-BE49-F238E27FC236}">
                <a16:creationId xmlns:a16="http://schemas.microsoft.com/office/drawing/2014/main" id="{834B4862-D0AE-469B-BA5A-8DD905832B67}"/>
              </a:ext>
            </a:extLst>
          </p:cNvPr>
          <p:cNvPicPr>
            <a:picLocks noChangeAspect="1"/>
          </p:cNvPicPr>
          <p:nvPr/>
        </p:nvPicPr>
        <p:blipFill>
          <a:blip r:embed="rId2"/>
          <a:stretch>
            <a:fillRect/>
          </a:stretch>
        </p:blipFill>
        <p:spPr>
          <a:xfrm>
            <a:off x="320681" y="2983322"/>
            <a:ext cx="1257300" cy="1409700"/>
          </a:xfrm>
          <a:prstGeom prst="rect">
            <a:avLst/>
          </a:prstGeom>
        </p:spPr>
      </p:pic>
      <p:sp>
        <p:nvSpPr>
          <p:cNvPr id="8" name="ZoneTexte 7">
            <a:extLst>
              <a:ext uri="{FF2B5EF4-FFF2-40B4-BE49-F238E27FC236}">
                <a16:creationId xmlns:a16="http://schemas.microsoft.com/office/drawing/2014/main" id="{59ACD34C-F2C8-44EE-8FAF-2AD0582EE06C}"/>
              </a:ext>
            </a:extLst>
          </p:cNvPr>
          <p:cNvSpPr txBox="1"/>
          <p:nvPr/>
        </p:nvSpPr>
        <p:spPr>
          <a:xfrm>
            <a:off x="1690934" y="2898689"/>
            <a:ext cx="5652882" cy="1323696"/>
          </a:xfrm>
          <a:prstGeom prst="rect">
            <a:avLst/>
          </a:prstGeom>
          <a:noFill/>
        </p:spPr>
        <p:txBody>
          <a:bodyPr wrap="square" rtlCol="0">
            <a:spAutoFit/>
          </a:bodyPr>
          <a:lstStyle/>
          <a:p>
            <a:pPr defTabSz="914378"/>
            <a:r>
              <a:rPr lang="fr-FR" sz="2801" b="1" dirty="0">
                <a:solidFill>
                  <a:prstClr val="black"/>
                </a:solidFill>
                <a:latin typeface="Century Gothic" panose="020B0502020202020204" pitchFamily="34" charset="0"/>
              </a:rPr>
              <a:t>Trouver des solutions urbaines concrètes pour vos territoires</a:t>
            </a:r>
          </a:p>
          <a:p>
            <a:pPr defTabSz="914378"/>
            <a:r>
              <a:rPr lang="fr-FR" sz="2400" i="1" dirty="0">
                <a:solidFill>
                  <a:prstClr val="black"/>
                </a:solidFill>
                <a:latin typeface="Century Gothic" panose="020B0502020202020204" pitchFamily="34" charset="0"/>
              </a:rPr>
              <a:t>avec un cofinancement européen</a:t>
            </a:r>
          </a:p>
        </p:txBody>
      </p:sp>
      <p:pic>
        <p:nvPicPr>
          <p:cNvPr id="4" name="Image 3">
            <a:extLst>
              <a:ext uri="{FF2B5EF4-FFF2-40B4-BE49-F238E27FC236}">
                <a16:creationId xmlns:a16="http://schemas.microsoft.com/office/drawing/2014/main" id="{2CC163F0-5C52-4C3A-9D8B-DE016155DCC7}"/>
              </a:ext>
            </a:extLst>
          </p:cNvPr>
          <p:cNvPicPr>
            <a:picLocks noChangeAspect="1"/>
          </p:cNvPicPr>
          <p:nvPr/>
        </p:nvPicPr>
        <p:blipFill>
          <a:blip r:embed="rId3"/>
          <a:stretch>
            <a:fillRect/>
          </a:stretch>
        </p:blipFill>
        <p:spPr>
          <a:xfrm>
            <a:off x="343775" y="5212460"/>
            <a:ext cx="1309460" cy="1342610"/>
          </a:xfrm>
          <a:prstGeom prst="rect">
            <a:avLst/>
          </a:prstGeom>
        </p:spPr>
      </p:pic>
      <p:sp>
        <p:nvSpPr>
          <p:cNvPr id="7" name="ZoneTexte 6">
            <a:extLst>
              <a:ext uri="{FF2B5EF4-FFF2-40B4-BE49-F238E27FC236}">
                <a16:creationId xmlns:a16="http://schemas.microsoft.com/office/drawing/2014/main" id="{8C5843F7-28C1-416F-8A76-F5F197820F79}"/>
              </a:ext>
            </a:extLst>
          </p:cNvPr>
          <p:cNvSpPr txBox="1"/>
          <p:nvPr/>
        </p:nvSpPr>
        <p:spPr>
          <a:xfrm>
            <a:off x="1743093" y="5140676"/>
            <a:ext cx="6527526" cy="1323696"/>
          </a:xfrm>
          <a:prstGeom prst="rect">
            <a:avLst/>
          </a:prstGeom>
          <a:noFill/>
        </p:spPr>
        <p:txBody>
          <a:bodyPr wrap="square" rtlCol="0">
            <a:spAutoFit/>
          </a:bodyPr>
          <a:lstStyle/>
          <a:p>
            <a:pPr defTabSz="914378"/>
            <a:r>
              <a:rPr lang="fr-FR" sz="2801" b="1" dirty="0">
                <a:solidFill>
                  <a:prstClr val="black"/>
                </a:solidFill>
                <a:latin typeface="Century Gothic" panose="020B0502020202020204" pitchFamily="34" charset="0"/>
              </a:rPr>
              <a:t>S’inspirer des pratiques et expériences de vos pairs en Europe </a:t>
            </a:r>
            <a:r>
              <a:rPr lang="fr-FR" sz="2400" i="1" dirty="0">
                <a:solidFill>
                  <a:prstClr val="black"/>
                </a:solidFill>
                <a:latin typeface="Century Gothic" panose="020B0502020202020204" pitchFamily="34" charset="0"/>
              </a:rPr>
              <a:t>« Comprendre, Adapter, Réutiliser »</a:t>
            </a:r>
            <a:endParaRPr lang="fr-FR" sz="2801" i="1" dirty="0">
              <a:solidFill>
                <a:prstClr val="black"/>
              </a:solidFill>
              <a:latin typeface="Century Gothic" panose="020B0502020202020204" pitchFamily="34" charset="0"/>
            </a:endParaRPr>
          </a:p>
        </p:txBody>
      </p:sp>
      <p:pic>
        <p:nvPicPr>
          <p:cNvPr id="6" name="Image 5">
            <a:extLst>
              <a:ext uri="{FF2B5EF4-FFF2-40B4-BE49-F238E27FC236}">
                <a16:creationId xmlns:a16="http://schemas.microsoft.com/office/drawing/2014/main" id="{FB7CD9F0-B15C-4597-B028-3D5BEFEB19A7}"/>
              </a:ext>
            </a:extLst>
          </p:cNvPr>
          <p:cNvPicPr>
            <a:picLocks noChangeAspect="1"/>
          </p:cNvPicPr>
          <p:nvPr/>
        </p:nvPicPr>
        <p:blipFill>
          <a:blip r:embed="rId4"/>
          <a:stretch>
            <a:fillRect/>
          </a:stretch>
        </p:blipFill>
        <p:spPr>
          <a:xfrm>
            <a:off x="307970" y="7457578"/>
            <a:ext cx="1560785" cy="1342610"/>
          </a:xfrm>
          <a:prstGeom prst="rect">
            <a:avLst/>
          </a:prstGeom>
        </p:spPr>
      </p:pic>
      <p:sp>
        <p:nvSpPr>
          <p:cNvPr id="9" name="ZoneTexte 8">
            <a:extLst>
              <a:ext uri="{FF2B5EF4-FFF2-40B4-BE49-F238E27FC236}">
                <a16:creationId xmlns:a16="http://schemas.microsoft.com/office/drawing/2014/main" id="{6F132000-6D2E-4C60-B161-366BD02137E6}"/>
              </a:ext>
            </a:extLst>
          </p:cNvPr>
          <p:cNvSpPr txBox="1"/>
          <p:nvPr/>
        </p:nvSpPr>
        <p:spPr>
          <a:xfrm>
            <a:off x="1868756" y="7333232"/>
            <a:ext cx="6527526" cy="1323696"/>
          </a:xfrm>
          <a:prstGeom prst="rect">
            <a:avLst/>
          </a:prstGeom>
          <a:noFill/>
        </p:spPr>
        <p:txBody>
          <a:bodyPr wrap="square" rtlCol="0">
            <a:spAutoFit/>
          </a:bodyPr>
          <a:lstStyle/>
          <a:p>
            <a:pPr defTabSz="914378"/>
            <a:r>
              <a:rPr lang="fr-FR" sz="2801" b="1" dirty="0">
                <a:solidFill>
                  <a:prstClr val="black"/>
                </a:solidFill>
                <a:latin typeface="Century Gothic" panose="020B0502020202020204" pitchFamily="34" charset="0"/>
              </a:rPr>
              <a:t>Co-produire vos stratégies urbaines intégrées et participatives </a:t>
            </a:r>
            <a:r>
              <a:rPr lang="fr-FR" sz="2400" i="1" dirty="0">
                <a:solidFill>
                  <a:prstClr val="black"/>
                </a:solidFill>
                <a:latin typeface="Century Gothic" panose="020B0502020202020204" pitchFamily="34" charset="0"/>
              </a:rPr>
              <a:t>avec votre groupe local URBACT</a:t>
            </a:r>
            <a:endParaRPr lang="fr-FR" sz="2801" i="1" dirty="0">
              <a:solidFill>
                <a:prstClr val="black"/>
              </a:solidFill>
              <a:latin typeface="Century Gothic" panose="020B0502020202020204" pitchFamily="34" charset="0"/>
            </a:endParaRPr>
          </a:p>
        </p:txBody>
      </p:sp>
      <p:pic>
        <p:nvPicPr>
          <p:cNvPr id="10" name="Image 9">
            <a:extLst>
              <a:ext uri="{FF2B5EF4-FFF2-40B4-BE49-F238E27FC236}">
                <a16:creationId xmlns:a16="http://schemas.microsoft.com/office/drawing/2014/main" id="{D597B562-41F6-45D4-83BA-58BAFC35DBD4}"/>
              </a:ext>
            </a:extLst>
          </p:cNvPr>
          <p:cNvPicPr>
            <a:picLocks noChangeAspect="1"/>
          </p:cNvPicPr>
          <p:nvPr/>
        </p:nvPicPr>
        <p:blipFill>
          <a:blip r:embed="rId5"/>
          <a:stretch>
            <a:fillRect/>
          </a:stretch>
        </p:blipFill>
        <p:spPr>
          <a:xfrm>
            <a:off x="9695699" y="2878982"/>
            <a:ext cx="1433238" cy="1450716"/>
          </a:xfrm>
          <a:prstGeom prst="rect">
            <a:avLst/>
          </a:prstGeom>
        </p:spPr>
      </p:pic>
      <p:pic>
        <p:nvPicPr>
          <p:cNvPr id="11" name="Image 10">
            <a:extLst>
              <a:ext uri="{FF2B5EF4-FFF2-40B4-BE49-F238E27FC236}">
                <a16:creationId xmlns:a16="http://schemas.microsoft.com/office/drawing/2014/main" id="{EFDCDF20-19D7-4E53-B34C-CD15B5E4F11C}"/>
              </a:ext>
            </a:extLst>
          </p:cNvPr>
          <p:cNvPicPr>
            <a:picLocks noChangeAspect="1"/>
          </p:cNvPicPr>
          <p:nvPr/>
        </p:nvPicPr>
        <p:blipFill>
          <a:blip r:embed="rId6"/>
          <a:stretch>
            <a:fillRect/>
          </a:stretch>
        </p:blipFill>
        <p:spPr>
          <a:xfrm>
            <a:off x="9754066" y="5182438"/>
            <a:ext cx="1309460" cy="1410188"/>
          </a:xfrm>
          <a:prstGeom prst="rect">
            <a:avLst/>
          </a:prstGeom>
        </p:spPr>
      </p:pic>
      <p:pic>
        <p:nvPicPr>
          <p:cNvPr id="12" name="Image 11">
            <a:extLst>
              <a:ext uri="{FF2B5EF4-FFF2-40B4-BE49-F238E27FC236}">
                <a16:creationId xmlns:a16="http://schemas.microsoft.com/office/drawing/2014/main" id="{F37B508A-F789-4028-876B-12CB79874C78}"/>
              </a:ext>
            </a:extLst>
          </p:cNvPr>
          <p:cNvPicPr>
            <a:picLocks noChangeAspect="1"/>
          </p:cNvPicPr>
          <p:nvPr/>
        </p:nvPicPr>
        <p:blipFill rotWithShape="1">
          <a:blip r:embed="rId7"/>
          <a:srcRect r="21591"/>
          <a:stretch/>
        </p:blipFill>
        <p:spPr>
          <a:xfrm>
            <a:off x="9804167" y="7298286"/>
            <a:ext cx="1259358" cy="1450716"/>
          </a:xfrm>
          <a:prstGeom prst="rect">
            <a:avLst/>
          </a:prstGeom>
        </p:spPr>
      </p:pic>
      <p:sp>
        <p:nvSpPr>
          <p:cNvPr id="13" name="ZoneTexte 12">
            <a:extLst>
              <a:ext uri="{FF2B5EF4-FFF2-40B4-BE49-F238E27FC236}">
                <a16:creationId xmlns:a16="http://schemas.microsoft.com/office/drawing/2014/main" id="{42C98721-82E9-4813-946B-49CE3FCF90F8}"/>
              </a:ext>
            </a:extLst>
          </p:cNvPr>
          <p:cNvSpPr txBox="1"/>
          <p:nvPr/>
        </p:nvSpPr>
        <p:spPr>
          <a:xfrm>
            <a:off x="11194715" y="2607919"/>
            <a:ext cx="6527526" cy="1693028"/>
          </a:xfrm>
          <a:prstGeom prst="rect">
            <a:avLst/>
          </a:prstGeom>
          <a:noFill/>
        </p:spPr>
        <p:txBody>
          <a:bodyPr wrap="square" rtlCol="0">
            <a:spAutoFit/>
          </a:bodyPr>
          <a:lstStyle/>
          <a:p>
            <a:pPr defTabSz="914378"/>
            <a:r>
              <a:rPr lang="fr-FR" sz="2801" b="1" dirty="0">
                <a:solidFill>
                  <a:prstClr val="black"/>
                </a:solidFill>
                <a:latin typeface="Century Gothic" panose="020B0502020202020204" pitchFamily="34" charset="0"/>
              </a:rPr>
              <a:t>Renforcer vos compétences et celles de votre collectivité</a:t>
            </a:r>
            <a:r>
              <a:rPr lang="fr-FR" sz="2801" b="1" i="1" dirty="0">
                <a:solidFill>
                  <a:prstClr val="black"/>
                </a:solidFill>
                <a:latin typeface="Century Gothic" panose="020B0502020202020204" pitchFamily="34" charset="0"/>
              </a:rPr>
              <a:t> </a:t>
            </a:r>
          </a:p>
          <a:p>
            <a:pPr defTabSz="914378"/>
            <a:r>
              <a:rPr lang="fr-FR" sz="2400" i="1" dirty="0">
                <a:solidFill>
                  <a:prstClr val="black"/>
                </a:solidFill>
                <a:latin typeface="Century Gothic" panose="020B0502020202020204" pitchFamily="34" charset="0"/>
              </a:rPr>
              <a:t>Acquisition d’une méthode, accompagnement d’experts sur la durée</a:t>
            </a:r>
            <a:endParaRPr lang="fr-FR" sz="2801" i="1" dirty="0">
              <a:solidFill>
                <a:prstClr val="black"/>
              </a:solidFill>
              <a:latin typeface="Century Gothic" panose="020B0502020202020204" pitchFamily="34" charset="0"/>
            </a:endParaRPr>
          </a:p>
        </p:txBody>
      </p:sp>
      <p:sp>
        <p:nvSpPr>
          <p:cNvPr id="14" name="ZoneTexte 13">
            <a:extLst>
              <a:ext uri="{FF2B5EF4-FFF2-40B4-BE49-F238E27FC236}">
                <a16:creationId xmlns:a16="http://schemas.microsoft.com/office/drawing/2014/main" id="{FF69E3CD-FFCF-4F8D-8180-AC6F35C0DE12}"/>
              </a:ext>
            </a:extLst>
          </p:cNvPr>
          <p:cNvSpPr txBox="1"/>
          <p:nvPr/>
        </p:nvSpPr>
        <p:spPr>
          <a:xfrm>
            <a:off x="11416701" y="4991212"/>
            <a:ext cx="6527526" cy="1693028"/>
          </a:xfrm>
          <a:prstGeom prst="rect">
            <a:avLst/>
          </a:prstGeom>
          <a:noFill/>
        </p:spPr>
        <p:txBody>
          <a:bodyPr wrap="square" rtlCol="0">
            <a:spAutoFit/>
          </a:bodyPr>
          <a:lstStyle/>
          <a:p>
            <a:pPr defTabSz="914378"/>
            <a:r>
              <a:rPr lang="fr-FR" sz="2801" b="1" dirty="0">
                <a:solidFill>
                  <a:prstClr val="black"/>
                </a:solidFill>
                <a:latin typeface="Century Gothic" panose="020B0502020202020204" pitchFamily="34" charset="0"/>
              </a:rPr>
              <a:t>Intégrer une communauté de travail européenne</a:t>
            </a:r>
          </a:p>
          <a:p>
            <a:pPr defTabSz="914378"/>
            <a:r>
              <a:rPr lang="fr-FR" sz="2400" i="1" dirty="0">
                <a:solidFill>
                  <a:prstClr val="black"/>
                </a:solidFill>
                <a:latin typeface="Century Gothic" panose="020B0502020202020204" pitchFamily="34" charset="0"/>
              </a:rPr>
              <a:t>Porte d’entrée pour de futures collaborations</a:t>
            </a:r>
          </a:p>
        </p:txBody>
      </p:sp>
      <p:sp>
        <p:nvSpPr>
          <p:cNvPr id="15" name="ZoneTexte 14">
            <a:extLst>
              <a:ext uri="{FF2B5EF4-FFF2-40B4-BE49-F238E27FC236}">
                <a16:creationId xmlns:a16="http://schemas.microsoft.com/office/drawing/2014/main" id="{2D60FDAF-B24F-4E29-A948-E50B4FC9317A}"/>
              </a:ext>
            </a:extLst>
          </p:cNvPr>
          <p:cNvSpPr txBox="1"/>
          <p:nvPr/>
        </p:nvSpPr>
        <p:spPr>
          <a:xfrm>
            <a:off x="11452505" y="7548674"/>
            <a:ext cx="6527526" cy="892680"/>
          </a:xfrm>
          <a:prstGeom prst="rect">
            <a:avLst/>
          </a:prstGeom>
          <a:noFill/>
        </p:spPr>
        <p:txBody>
          <a:bodyPr wrap="square" rtlCol="0">
            <a:spAutoFit/>
          </a:bodyPr>
          <a:lstStyle/>
          <a:p>
            <a:pPr defTabSz="914378"/>
            <a:r>
              <a:rPr lang="fr-FR" sz="2801" b="1" dirty="0">
                <a:solidFill>
                  <a:prstClr val="black"/>
                </a:solidFill>
                <a:latin typeface="Century Gothic" panose="020B0502020202020204" pitchFamily="34" charset="0"/>
              </a:rPr>
              <a:t>Visibilité en Europe et en France </a:t>
            </a:r>
          </a:p>
          <a:p>
            <a:pPr defTabSz="914378"/>
            <a:r>
              <a:rPr lang="fr-FR" sz="2400" i="1" dirty="0">
                <a:solidFill>
                  <a:prstClr val="black"/>
                </a:solidFill>
                <a:latin typeface="Century Gothic" panose="020B0502020202020204" pitchFamily="34" charset="0"/>
              </a:rPr>
              <a:t>au niveau national et local</a:t>
            </a:r>
            <a:endParaRPr lang="fr-FR" sz="2801" i="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870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A082E-0AB5-4C73-8704-3489E2E336BA}"/>
              </a:ext>
            </a:extLst>
          </p:cNvPr>
          <p:cNvSpPr>
            <a:spLocks noGrp="1"/>
          </p:cNvSpPr>
          <p:nvPr>
            <p:ph type="title"/>
          </p:nvPr>
        </p:nvSpPr>
        <p:spPr>
          <a:xfrm>
            <a:off x="1088935" y="539513"/>
            <a:ext cx="16471574" cy="867266"/>
          </a:xfrm>
        </p:spPr>
        <p:txBody>
          <a:bodyPr/>
          <a:lstStyle/>
          <a:p>
            <a:r>
              <a:rPr lang="fr-FR" dirty="0">
                <a:solidFill>
                  <a:srgbClr val="003399"/>
                </a:solidFill>
              </a:rPr>
              <a:t>Exemples - Réseaux de planification d’actions</a:t>
            </a:r>
          </a:p>
        </p:txBody>
      </p:sp>
      <p:sp>
        <p:nvSpPr>
          <p:cNvPr id="4" name="Espace réservé du texte 3">
            <a:extLst>
              <a:ext uri="{FF2B5EF4-FFF2-40B4-BE49-F238E27FC236}">
                <a16:creationId xmlns:a16="http://schemas.microsoft.com/office/drawing/2014/main" id="{ED17117D-0B53-4578-8300-D7669C79C3FA}"/>
              </a:ext>
            </a:extLst>
          </p:cNvPr>
          <p:cNvSpPr>
            <a:spLocks noGrp="1"/>
          </p:cNvSpPr>
          <p:nvPr>
            <p:ph type="body" sz="quarter" idx="12"/>
          </p:nvPr>
        </p:nvSpPr>
        <p:spPr>
          <a:xfrm>
            <a:off x="444075" y="2400300"/>
            <a:ext cx="8287299" cy="1938857"/>
          </a:xfrm>
          <a:solidFill>
            <a:schemeClr val="accent2">
              <a:lumMod val="40000"/>
              <a:lumOff val="60000"/>
            </a:schemeClr>
          </a:solidFill>
        </p:spPr>
        <p:txBody>
          <a:bodyPr/>
          <a:lstStyle/>
          <a:p>
            <a:r>
              <a:rPr lang="fr-FR" sz="2400" dirty="0"/>
              <a:t>Département de la Seine-Saint-Denis – WELDI</a:t>
            </a:r>
          </a:p>
          <a:p>
            <a:pPr marL="514350" indent="-514350">
              <a:buFont typeface="Wingdings" panose="05000000000000000000" pitchFamily="2" charset="2"/>
              <a:buChar char="à"/>
            </a:pPr>
            <a:r>
              <a:rPr lang="fr-FR" sz="2400" b="0" dirty="0">
                <a:sym typeface="Wingdings" panose="05000000000000000000" pitchFamily="2" charset="2"/>
              </a:rPr>
              <a:t>Création de territoires inclusifs et dynamiques permettant l’accueil digne et l’accompagnement des personnes migrantes</a:t>
            </a:r>
          </a:p>
        </p:txBody>
      </p:sp>
      <p:sp>
        <p:nvSpPr>
          <p:cNvPr id="7" name="Espace réservé du texte 3">
            <a:extLst>
              <a:ext uri="{FF2B5EF4-FFF2-40B4-BE49-F238E27FC236}">
                <a16:creationId xmlns:a16="http://schemas.microsoft.com/office/drawing/2014/main" id="{61E7CF47-1982-4B0B-A716-36A45034F042}"/>
              </a:ext>
            </a:extLst>
          </p:cNvPr>
          <p:cNvSpPr txBox="1">
            <a:spLocks/>
          </p:cNvSpPr>
          <p:nvPr/>
        </p:nvSpPr>
        <p:spPr>
          <a:xfrm>
            <a:off x="9452113" y="5211063"/>
            <a:ext cx="8118335" cy="3894837"/>
          </a:xfrm>
          <a:prstGeom prst="rect">
            <a:avLst/>
          </a:prstGeom>
          <a:solidFill>
            <a:schemeClr val="accent6">
              <a:lumMod val="40000"/>
              <a:lumOff val="60000"/>
            </a:schemeClr>
          </a:solidFill>
        </p:spPr>
        <p:txBody>
          <a:bodyPr vert="horz" lIns="0" tIns="0" rIns="0" bIns="0" rtlCol="0">
            <a:noAutofit/>
          </a:bodyPr>
          <a:lstStyle>
            <a:lvl1pPr marL="0" indent="0" algn="l" defTabSz="914377" rtl="0" eaLnBrk="1" latinLnBrk="0" hangingPunct="1">
              <a:lnSpc>
                <a:spcPct val="100000"/>
              </a:lnSpc>
              <a:spcBef>
                <a:spcPts val="800"/>
              </a:spcBef>
              <a:buFont typeface="Arial" panose="020B0604020202020204" pitchFamily="34" charset="0"/>
              <a:buNone/>
              <a:defRPr sz="3733" b="1" i="0" kern="1200">
                <a:solidFill>
                  <a:srgbClr val="164194"/>
                </a:solidFill>
                <a:latin typeface="Century Gothic" panose="020B0502020202020204" pitchFamily="34" charset="0"/>
                <a:ea typeface="+mn-ea"/>
                <a:cs typeface="+mn-cs"/>
              </a:defRPr>
            </a:lvl1pPr>
            <a:lvl2pPr marL="0" indent="0" algn="l" defTabSz="914377" rtl="0" eaLnBrk="1" latinLnBrk="0" hangingPunct="1">
              <a:lnSpc>
                <a:spcPct val="100000"/>
              </a:lnSpc>
              <a:spcBef>
                <a:spcPts val="800"/>
              </a:spcBef>
              <a:buFont typeface="Arial" panose="020B0604020202020204" pitchFamily="34" charset="0"/>
              <a:buNone/>
              <a:tabLst/>
              <a:defRPr sz="3200" b="0" i="0" kern="1200">
                <a:solidFill>
                  <a:srgbClr val="C60075"/>
                </a:solidFill>
                <a:latin typeface="Arial" panose="020B0604020202020204" pitchFamily="34" charset="0"/>
                <a:ea typeface="+mn-ea"/>
                <a:cs typeface="Arial" panose="020B0604020202020204" pitchFamily="34" charset="0"/>
              </a:defRPr>
            </a:lvl2pPr>
            <a:lvl3pPr marL="654034" indent="-353475" algn="l" defTabSz="914377" rtl="0" eaLnBrk="1" latinLnBrk="0" hangingPunct="1">
              <a:lnSpc>
                <a:spcPct val="100000"/>
              </a:lnSpc>
              <a:spcBef>
                <a:spcPts val="800"/>
              </a:spcBef>
              <a:buClr>
                <a:srgbClr val="164194"/>
              </a:buClr>
              <a:buSzPct val="90000"/>
              <a:buFont typeface=".PingFang SC Regular"/>
              <a:buChar char="◆"/>
              <a:tabLst/>
              <a:defRPr sz="3200" b="1" i="0" kern="1200">
                <a:solidFill>
                  <a:schemeClr val="tx1"/>
                </a:solidFill>
                <a:latin typeface="Arial" panose="020B0604020202020204" pitchFamily="34" charset="0"/>
                <a:ea typeface="+mn-ea"/>
                <a:cs typeface="Arial" panose="020B0604020202020204" pitchFamily="34" charset="0"/>
              </a:defRPr>
            </a:lvl3pPr>
            <a:lvl4pPr marL="656150" indent="-239178" algn="l" defTabSz="914377" rtl="0" eaLnBrk="1" latinLnBrk="0" hangingPunct="1">
              <a:lnSpc>
                <a:spcPct val="100000"/>
              </a:lnSpc>
              <a:spcBef>
                <a:spcPts val="800"/>
              </a:spcBef>
              <a:buClr>
                <a:srgbClr val="C60075"/>
              </a:buClr>
              <a:buSzPct val="100000"/>
              <a:buFont typeface="Adelle Sans Extrabold" pitchFamily="2" charset="77"/>
              <a:buChar char=")"/>
              <a:tabLst/>
              <a:defRPr sz="3200" b="1" i="0" kern="1200">
                <a:solidFill>
                  <a:schemeClr val="tx1"/>
                </a:solidFill>
                <a:latin typeface="Arial" panose="020B0604020202020204" pitchFamily="34" charset="0"/>
                <a:ea typeface="+mn-ea"/>
                <a:cs typeface="Arial" panose="020B0604020202020204" pitchFamily="34" charset="0"/>
              </a:defRPr>
            </a:lvl4pPr>
            <a:lvl5pPr marL="357708" indent="0" algn="l" defTabSz="914377" rtl="0" eaLnBrk="1" latinLnBrk="0" hangingPunct="1">
              <a:lnSpc>
                <a:spcPct val="100000"/>
              </a:lnSpc>
              <a:spcBef>
                <a:spcPts val="800"/>
              </a:spcBef>
              <a:buFont typeface="Arial" panose="020B0604020202020204" pitchFamily="34" charset="0"/>
              <a:buNone/>
              <a:tabLst/>
              <a:defRPr sz="2933"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566">
              <a:spcBef>
                <a:spcPts val="1200"/>
              </a:spcBef>
              <a:defRPr/>
            </a:pPr>
            <a:r>
              <a:rPr lang="fr-FR" sz="2400" dirty="0">
                <a:sym typeface="Wingdings" panose="05000000000000000000" pitchFamily="2" charset="2"/>
              </a:rPr>
              <a:t>Ville de Lyon et Eurométropole de Strasbourg – One </a:t>
            </a:r>
            <a:r>
              <a:rPr lang="fr-FR" sz="2400" dirty="0" err="1">
                <a:sym typeface="Wingdings" panose="05000000000000000000" pitchFamily="2" charset="2"/>
              </a:rPr>
              <a:t>Health</a:t>
            </a:r>
            <a:r>
              <a:rPr lang="fr-FR" sz="2400" dirty="0">
                <a:sym typeface="Wingdings" panose="05000000000000000000" pitchFamily="2" charset="2"/>
              </a:rPr>
              <a:t> 4 Cities</a:t>
            </a:r>
          </a:p>
          <a:p>
            <a:pPr marL="428625" indent="-428625" defTabSz="1371566">
              <a:spcBef>
                <a:spcPts val="1200"/>
              </a:spcBef>
              <a:buFont typeface="Wingdings" panose="05000000000000000000" pitchFamily="2" charset="2"/>
              <a:buChar char="à"/>
              <a:defRPr/>
            </a:pPr>
            <a:r>
              <a:rPr lang="fr-FR" sz="2400" b="0" dirty="0">
                <a:sym typeface="Wingdings" panose="05000000000000000000" pitchFamily="2" charset="2"/>
              </a:rPr>
              <a:t>Défis de la santé humaine, animale et environnementale de manière intégrée en appliquant l'approche « One </a:t>
            </a:r>
            <a:r>
              <a:rPr lang="fr-FR" sz="2400" b="0" dirty="0" err="1">
                <a:sym typeface="Wingdings" panose="05000000000000000000" pitchFamily="2" charset="2"/>
              </a:rPr>
              <a:t>Health</a:t>
            </a:r>
            <a:r>
              <a:rPr lang="fr-FR" sz="2400" b="0" dirty="0">
                <a:sym typeface="Wingdings" panose="05000000000000000000" pitchFamily="2" charset="2"/>
              </a:rPr>
              <a:t> » : </a:t>
            </a:r>
          </a:p>
          <a:p>
            <a:pPr marL="428625" indent="-428625" defTabSz="1371566">
              <a:spcBef>
                <a:spcPts val="1200"/>
              </a:spcBef>
              <a:buFont typeface="Wingdings" panose="05000000000000000000" pitchFamily="2" charset="2"/>
              <a:buChar char="à"/>
              <a:defRPr/>
            </a:pPr>
            <a:r>
              <a:rPr lang="fr-FR" sz="2400" b="0" dirty="0">
                <a:sym typeface="Wingdings" panose="05000000000000000000" pitchFamily="2" charset="2"/>
              </a:rPr>
              <a:t>Renforcer la santé publique au niveau local, améliorer la résilience des populations et renforcer la capacité commune à prévenir les crises futures, à s'y préparer et à y répondre.</a:t>
            </a:r>
          </a:p>
          <a:p>
            <a:pPr marL="428625" indent="-428625" defTabSz="1371566">
              <a:spcBef>
                <a:spcPts val="1200"/>
              </a:spcBef>
              <a:buFont typeface="Wingdings" panose="05000000000000000000" pitchFamily="2" charset="2"/>
              <a:buChar char="à"/>
              <a:defRPr/>
            </a:pPr>
            <a:endParaRPr lang="fr-FR" sz="3000" b="0" dirty="0"/>
          </a:p>
        </p:txBody>
      </p:sp>
      <p:pic>
        <p:nvPicPr>
          <p:cNvPr id="3" name="Image 2">
            <a:extLst>
              <a:ext uri="{FF2B5EF4-FFF2-40B4-BE49-F238E27FC236}">
                <a16:creationId xmlns:a16="http://schemas.microsoft.com/office/drawing/2014/main" id="{D6490F90-9D09-4905-9F81-83EAB302C38C}"/>
              </a:ext>
            </a:extLst>
          </p:cNvPr>
          <p:cNvPicPr>
            <a:picLocks noChangeAspect="1"/>
          </p:cNvPicPr>
          <p:nvPr/>
        </p:nvPicPr>
        <p:blipFill>
          <a:blip r:embed="rId2"/>
          <a:stretch>
            <a:fillRect/>
          </a:stretch>
        </p:blipFill>
        <p:spPr>
          <a:xfrm>
            <a:off x="9290086" y="1761295"/>
            <a:ext cx="5038725" cy="2790825"/>
          </a:xfrm>
          <a:prstGeom prst="rect">
            <a:avLst/>
          </a:prstGeom>
        </p:spPr>
      </p:pic>
      <p:pic>
        <p:nvPicPr>
          <p:cNvPr id="8" name="Image 7">
            <a:extLst>
              <a:ext uri="{FF2B5EF4-FFF2-40B4-BE49-F238E27FC236}">
                <a16:creationId xmlns:a16="http://schemas.microsoft.com/office/drawing/2014/main" id="{E75C9BED-5673-459D-8461-39E5C30E9A53}"/>
              </a:ext>
            </a:extLst>
          </p:cNvPr>
          <p:cNvPicPr>
            <a:picLocks noChangeAspect="1"/>
          </p:cNvPicPr>
          <p:nvPr/>
        </p:nvPicPr>
        <p:blipFill>
          <a:blip r:embed="rId3"/>
          <a:stretch>
            <a:fillRect/>
          </a:stretch>
        </p:blipFill>
        <p:spPr>
          <a:xfrm rot="474051">
            <a:off x="13487827" y="2170426"/>
            <a:ext cx="4486614" cy="1972563"/>
          </a:xfrm>
          <a:prstGeom prst="rect">
            <a:avLst/>
          </a:prstGeom>
        </p:spPr>
      </p:pic>
      <p:pic>
        <p:nvPicPr>
          <p:cNvPr id="1026" name="Picture 2" descr="Aucune description alternative pour cette image">
            <a:extLst>
              <a:ext uri="{FF2B5EF4-FFF2-40B4-BE49-F238E27FC236}">
                <a16:creationId xmlns:a16="http://schemas.microsoft.com/office/drawing/2014/main" id="{7B998A7B-9437-404A-8A4B-F88CAA3303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452" y="5092638"/>
            <a:ext cx="7688543" cy="432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63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A082E-0AB5-4C73-8704-3489E2E336BA}"/>
              </a:ext>
            </a:extLst>
          </p:cNvPr>
          <p:cNvSpPr>
            <a:spLocks noGrp="1"/>
          </p:cNvSpPr>
          <p:nvPr>
            <p:ph type="title"/>
          </p:nvPr>
        </p:nvSpPr>
        <p:spPr>
          <a:xfrm>
            <a:off x="1088935" y="539513"/>
            <a:ext cx="16471574" cy="867266"/>
          </a:xfrm>
        </p:spPr>
        <p:txBody>
          <a:bodyPr/>
          <a:lstStyle/>
          <a:p>
            <a:r>
              <a:rPr lang="fr-FR" dirty="0">
                <a:solidFill>
                  <a:srgbClr val="003399"/>
                </a:solidFill>
              </a:rPr>
              <a:t>Exemples - Réseaux de planification d’actions</a:t>
            </a:r>
          </a:p>
        </p:txBody>
      </p:sp>
      <p:sp>
        <p:nvSpPr>
          <p:cNvPr id="5" name="Espace réservé du texte 3">
            <a:extLst>
              <a:ext uri="{FF2B5EF4-FFF2-40B4-BE49-F238E27FC236}">
                <a16:creationId xmlns:a16="http://schemas.microsoft.com/office/drawing/2014/main" id="{E83D2A2B-A8FF-4F99-961E-6B5675F4273C}"/>
              </a:ext>
            </a:extLst>
          </p:cNvPr>
          <p:cNvSpPr txBox="1">
            <a:spLocks/>
          </p:cNvSpPr>
          <p:nvPr/>
        </p:nvSpPr>
        <p:spPr>
          <a:xfrm>
            <a:off x="9452113" y="2476500"/>
            <a:ext cx="8118335" cy="2075622"/>
          </a:xfrm>
          <a:prstGeom prst="rect">
            <a:avLst/>
          </a:prstGeom>
          <a:solidFill>
            <a:schemeClr val="accent1">
              <a:lumMod val="20000"/>
              <a:lumOff val="80000"/>
            </a:schemeClr>
          </a:solidFill>
        </p:spPr>
        <p:txBody>
          <a:bodyPr vert="horz" lIns="0" tIns="0" rIns="0" bIns="0" rtlCol="0">
            <a:noAutofit/>
          </a:bodyPr>
          <a:lstStyle>
            <a:lvl1pPr marL="0" indent="0" algn="l" defTabSz="914377" rtl="0" eaLnBrk="1" latinLnBrk="0" hangingPunct="1">
              <a:lnSpc>
                <a:spcPct val="100000"/>
              </a:lnSpc>
              <a:spcBef>
                <a:spcPts val="800"/>
              </a:spcBef>
              <a:buFont typeface="Arial" panose="020B0604020202020204" pitchFamily="34" charset="0"/>
              <a:buNone/>
              <a:defRPr sz="3733" b="1" i="0" kern="1200">
                <a:solidFill>
                  <a:srgbClr val="164194"/>
                </a:solidFill>
                <a:latin typeface="Century Gothic" panose="020B0502020202020204" pitchFamily="34" charset="0"/>
                <a:ea typeface="+mn-ea"/>
                <a:cs typeface="+mn-cs"/>
              </a:defRPr>
            </a:lvl1pPr>
            <a:lvl2pPr marL="0" indent="0" algn="l" defTabSz="914377" rtl="0" eaLnBrk="1" latinLnBrk="0" hangingPunct="1">
              <a:lnSpc>
                <a:spcPct val="100000"/>
              </a:lnSpc>
              <a:spcBef>
                <a:spcPts val="800"/>
              </a:spcBef>
              <a:buFont typeface="Arial" panose="020B0604020202020204" pitchFamily="34" charset="0"/>
              <a:buNone/>
              <a:tabLst/>
              <a:defRPr sz="3200" b="0" i="0" kern="1200">
                <a:solidFill>
                  <a:srgbClr val="C60075"/>
                </a:solidFill>
                <a:latin typeface="Arial" panose="020B0604020202020204" pitchFamily="34" charset="0"/>
                <a:ea typeface="+mn-ea"/>
                <a:cs typeface="Arial" panose="020B0604020202020204" pitchFamily="34" charset="0"/>
              </a:defRPr>
            </a:lvl2pPr>
            <a:lvl3pPr marL="654034" indent="-353475" algn="l" defTabSz="914377" rtl="0" eaLnBrk="1" latinLnBrk="0" hangingPunct="1">
              <a:lnSpc>
                <a:spcPct val="100000"/>
              </a:lnSpc>
              <a:spcBef>
                <a:spcPts val="800"/>
              </a:spcBef>
              <a:buClr>
                <a:srgbClr val="164194"/>
              </a:buClr>
              <a:buSzPct val="90000"/>
              <a:buFont typeface=".PingFang SC Regular"/>
              <a:buChar char="◆"/>
              <a:tabLst/>
              <a:defRPr sz="3200" b="1" i="0" kern="1200">
                <a:solidFill>
                  <a:schemeClr val="tx1"/>
                </a:solidFill>
                <a:latin typeface="Arial" panose="020B0604020202020204" pitchFamily="34" charset="0"/>
                <a:ea typeface="+mn-ea"/>
                <a:cs typeface="Arial" panose="020B0604020202020204" pitchFamily="34" charset="0"/>
              </a:defRPr>
            </a:lvl3pPr>
            <a:lvl4pPr marL="656150" indent="-239178" algn="l" defTabSz="914377" rtl="0" eaLnBrk="1" latinLnBrk="0" hangingPunct="1">
              <a:lnSpc>
                <a:spcPct val="100000"/>
              </a:lnSpc>
              <a:spcBef>
                <a:spcPts val="800"/>
              </a:spcBef>
              <a:buClr>
                <a:srgbClr val="C60075"/>
              </a:buClr>
              <a:buSzPct val="100000"/>
              <a:buFont typeface="Adelle Sans Extrabold" pitchFamily="2" charset="77"/>
              <a:buChar char=")"/>
              <a:tabLst/>
              <a:defRPr sz="3200" b="1" i="0" kern="1200">
                <a:solidFill>
                  <a:schemeClr val="tx1"/>
                </a:solidFill>
                <a:latin typeface="Arial" panose="020B0604020202020204" pitchFamily="34" charset="0"/>
                <a:ea typeface="+mn-ea"/>
                <a:cs typeface="Arial" panose="020B0604020202020204" pitchFamily="34" charset="0"/>
              </a:defRPr>
            </a:lvl4pPr>
            <a:lvl5pPr marL="357708" indent="0" algn="l" defTabSz="914377" rtl="0" eaLnBrk="1" latinLnBrk="0" hangingPunct="1">
              <a:lnSpc>
                <a:spcPct val="100000"/>
              </a:lnSpc>
              <a:spcBef>
                <a:spcPts val="800"/>
              </a:spcBef>
              <a:buFont typeface="Arial" panose="020B0604020202020204" pitchFamily="34" charset="0"/>
              <a:buNone/>
              <a:tabLst/>
              <a:defRPr sz="2933"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566">
              <a:spcBef>
                <a:spcPts val="1200"/>
              </a:spcBef>
              <a:defRPr/>
            </a:pPr>
            <a:r>
              <a:rPr lang="fr-FR" sz="2400" dirty="0"/>
              <a:t>Ville de Paris – Cities </a:t>
            </a:r>
            <a:r>
              <a:rPr lang="fr-FR" sz="2400" dirty="0" err="1"/>
              <a:t>After</a:t>
            </a:r>
            <a:r>
              <a:rPr lang="fr-FR" sz="2400" dirty="0"/>
              <a:t> </a:t>
            </a:r>
            <a:r>
              <a:rPr lang="fr-FR" sz="2400" dirty="0" err="1"/>
              <a:t>Dark</a:t>
            </a:r>
            <a:endParaRPr lang="fr-FR" sz="2400" dirty="0"/>
          </a:p>
          <a:p>
            <a:pPr marL="428625" indent="-428625" defTabSz="1371566">
              <a:spcBef>
                <a:spcPts val="1200"/>
              </a:spcBef>
              <a:buFont typeface="Wingdings" panose="05000000000000000000" pitchFamily="2" charset="2"/>
              <a:buChar char="à"/>
              <a:defRPr/>
            </a:pPr>
            <a:r>
              <a:rPr lang="fr-FR" sz="2400" b="0" dirty="0">
                <a:sym typeface="Wingdings" panose="05000000000000000000" pitchFamily="2" charset="2"/>
              </a:rPr>
              <a:t>Economie nocturne comme levier de revitalisation des économies locales</a:t>
            </a:r>
          </a:p>
          <a:p>
            <a:pPr marL="428625" indent="-428625" defTabSz="1371566">
              <a:spcBef>
                <a:spcPts val="1200"/>
              </a:spcBef>
              <a:buFont typeface="Wingdings" panose="05000000000000000000" pitchFamily="2" charset="2"/>
              <a:buChar char="à"/>
              <a:defRPr/>
            </a:pPr>
            <a:r>
              <a:rPr lang="fr-FR" sz="2400" b="0" dirty="0">
                <a:sym typeface="Wingdings" panose="05000000000000000000" pitchFamily="2" charset="2"/>
              </a:rPr>
              <a:t>Promotion des comportements bienveillants la nuit</a:t>
            </a:r>
          </a:p>
        </p:txBody>
      </p:sp>
      <p:sp>
        <p:nvSpPr>
          <p:cNvPr id="6" name="Espace réservé du texte 3">
            <a:extLst>
              <a:ext uri="{FF2B5EF4-FFF2-40B4-BE49-F238E27FC236}">
                <a16:creationId xmlns:a16="http://schemas.microsoft.com/office/drawing/2014/main" id="{88F8CF9A-E1A1-4744-90BB-A5B6FD61147D}"/>
              </a:ext>
            </a:extLst>
          </p:cNvPr>
          <p:cNvSpPr txBox="1">
            <a:spLocks/>
          </p:cNvSpPr>
          <p:nvPr/>
        </p:nvSpPr>
        <p:spPr>
          <a:xfrm>
            <a:off x="856701" y="5945771"/>
            <a:ext cx="8287299" cy="3429000"/>
          </a:xfrm>
          <a:prstGeom prst="rect">
            <a:avLst/>
          </a:prstGeom>
          <a:solidFill>
            <a:schemeClr val="accent4">
              <a:lumMod val="40000"/>
              <a:lumOff val="60000"/>
            </a:schemeClr>
          </a:solidFill>
        </p:spPr>
        <p:txBody>
          <a:bodyPr vert="horz" lIns="0" tIns="0" rIns="0" bIns="0" rtlCol="0">
            <a:noAutofit/>
          </a:bodyPr>
          <a:lstStyle>
            <a:lvl1pPr marL="0" indent="0" algn="l" defTabSz="914377" rtl="0" eaLnBrk="1" latinLnBrk="0" hangingPunct="1">
              <a:lnSpc>
                <a:spcPct val="100000"/>
              </a:lnSpc>
              <a:spcBef>
                <a:spcPts val="800"/>
              </a:spcBef>
              <a:buFont typeface="Arial" panose="020B0604020202020204" pitchFamily="34" charset="0"/>
              <a:buNone/>
              <a:defRPr sz="3733" b="1" i="0" kern="1200">
                <a:solidFill>
                  <a:srgbClr val="164194"/>
                </a:solidFill>
                <a:latin typeface="Century Gothic" panose="020B0502020202020204" pitchFamily="34" charset="0"/>
                <a:ea typeface="+mn-ea"/>
                <a:cs typeface="+mn-cs"/>
              </a:defRPr>
            </a:lvl1pPr>
            <a:lvl2pPr marL="0" indent="0" algn="l" defTabSz="914377" rtl="0" eaLnBrk="1" latinLnBrk="0" hangingPunct="1">
              <a:lnSpc>
                <a:spcPct val="100000"/>
              </a:lnSpc>
              <a:spcBef>
                <a:spcPts val="800"/>
              </a:spcBef>
              <a:buFont typeface="Arial" panose="020B0604020202020204" pitchFamily="34" charset="0"/>
              <a:buNone/>
              <a:tabLst/>
              <a:defRPr sz="3200" b="0" i="0" kern="1200">
                <a:solidFill>
                  <a:srgbClr val="C60075"/>
                </a:solidFill>
                <a:latin typeface="Arial" panose="020B0604020202020204" pitchFamily="34" charset="0"/>
                <a:ea typeface="+mn-ea"/>
                <a:cs typeface="Arial" panose="020B0604020202020204" pitchFamily="34" charset="0"/>
              </a:defRPr>
            </a:lvl2pPr>
            <a:lvl3pPr marL="654034" indent="-353475" algn="l" defTabSz="914377" rtl="0" eaLnBrk="1" latinLnBrk="0" hangingPunct="1">
              <a:lnSpc>
                <a:spcPct val="100000"/>
              </a:lnSpc>
              <a:spcBef>
                <a:spcPts val="800"/>
              </a:spcBef>
              <a:buClr>
                <a:srgbClr val="164194"/>
              </a:buClr>
              <a:buSzPct val="90000"/>
              <a:buFont typeface=".PingFang SC Regular"/>
              <a:buChar char="◆"/>
              <a:tabLst/>
              <a:defRPr sz="3200" b="1" i="0" kern="1200">
                <a:solidFill>
                  <a:schemeClr val="tx1"/>
                </a:solidFill>
                <a:latin typeface="Arial" panose="020B0604020202020204" pitchFamily="34" charset="0"/>
                <a:ea typeface="+mn-ea"/>
                <a:cs typeface="Arial" panose="020B0604020202020204" pitchFamily="34" charset="0"/>
              </a:defRPr>
            </a:lvl3pPr>
            <a:lvl4pPr marL="656150" indent="-239178" algn="l" defTabSz="914377" rtl="0" eaLnBrk="1" latinLnBrk="0" hangingPunct="1">
              <a:lnSpc>
                <a:spcPct val="100000"/>
              </a:lnSpc>
              <a:spcBef>
                <a:spcPts val="800"/>
              </a:spcBef>
              <a:buClr>
                <a:srgbClr val="C60075"/>
              </a:buClr>
              <a:buSzPct val="100000"/>
              <a:buFont typeface="Adelle Sans Extrabold" pitchFamily="2" charset="77"/>
              <a:buChar char=")"/>
              <a:tabLst/>
              <a:defRPr sz="3200" b="1" i="0" kern="1200">
                <a:solidFill>
                  <a:schemeClr val="tx1"/>
                </a:solidFill>
                <a:latin typeface="Arial" panose="020B0604020202020204" pitchFamily="34" charset="0"/>
                <a:ea typeface="+mn-ea"/>
                <a:cs typeface="Arial" panose="020B0604020202020204" pitchFamily="34" charset="0"/>
              </a:defRPr>
            </a:lvl4pPr>
            <a:lvl5pPr marL="357708" indent="0" algn="l" defTabSz="914377" rtl="0" eaLnBrk="1" latinLnBrk="0" hangingPunct="1">
              <a:lnSpc>
                <a:spcPct val="100000"/>
              </a:lnSpc>
              <a:spcBef>
                <a:spcPts val="800"/>
              </a:spcBef>
              <a:buFont typeface="Arial" panose="020B0604020202020204" pitchFamily="34" charset="0"/>
              <a:buNone/>
              <a:tabLst/>
              <a:defRPr sz="2933"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566">
              <a:spcBef>
                <a:spcPts val="1200"/>
              </a:spcBef>
              <a:defRPr/>
            </a:pPr>
            <a:r>
              <a:rPr lang="fr-FR" sz="2400" dirty="0">
                <a:sym typeface="Wingdings" panose="05000000000000000000" pitchFamily="2" charset="2"/>
              </a:rPr>
              <a:t>Ville de Saint-Quentin – COPE </a:t>
            </a:r>
          </a:p>
          <a:p>
            <a:pPr marL="514350" indent="-514350" defTabSz="1371566">
              <a:spcBef>
                <a:spcPts val="1200"/>
              </a:spcBef>
              <a:buFont typeface="Wingdings" panose="05000000000000000000" pitchFamily="2" charset="2"/>
              <a:buChar char="à"/>
              <a:defRPr/>
            </a:pPr>
            <a:r>
              <a:rPr lang="fr-FR" sz="2400" b="0" dirty="0">
                <a:sym typeface="Wingdings" panose="05000000000000000000" pitchFamily="2" charset="2"/>
              </a:rPr>
              <a:t>Réalisation d’une transition juste grâce à la participation des citoyens à l’élaboration des politiques urbaines en vue d’une économie à zéro émission de carbone.</a:t>
            </a:r>
          </a:p>
          <a:p>
            <a:pPr marL="514350" indent="-514350" defTabSz="1371566">
              <a:spcBef>
                <a:spcPts val="1200"/>
              </a:spcBef>
              <a:buFont typeface="Wingdings" panose="05000000000000000000" pitchFamily="2" charset="2"/>
              <a:buChar char="à"/>
              <a:defRPr/>
            </a:pPr>
            <a:r>
              <a:rPr lang="fr-FR" sz="2400" b="0" dirty="0">
                <a:sym typeface="Wingdings" panose="05000000000000000000" pitchFamily="2" charset="2"/>
              </a:rPr>
              <a:t>Projets : Renaturation d’une école et aménagement des espaces extérieurs d’une bibliothèque &gt; avec les habitants</a:t>
            </a:r>
          </a:p>
        </p:txBody>
      </p:sp>
      <p:pic>
        <p:nvPicPr>
          <p:cNvPr id="2052" name="Picture 4" descr="Aucune description alternative pour cette image">
            <a:extLst>
              <a:ext uri="{FF2B5EF4-FFF2-40B4-BE49-F238E27FC236}">
                <a16:creationId xmlns:a16="http://schemas.microsoft.com/office/drawing/2014/main" id="{1A84AC66-4CF5-4F04-B97E-E4FD29E2EA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89" y="1976436"/>
            <a:ext cx="4222752" cy="316706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2E327C3C-8B00-4B31-907C-24CAB36EAD2A}"/>
              </a:ext>
            </a:extLst>
          </p:cNvPr>
          <p:cNvPicPr>
            <a:picLocks noChangeAspect="1"/>
          </p:cNvPicPr>
          <p:nvPr/>
        </p:nvPicPr>
        <p:blipFill>
          <a:blip r:embed="rId3"/>
          <a:stretch>
            <a:fillRect/>
          </a:stretch>
        </p:blipFill>
        <p:spPr>
          <a:xfrm rot="285421">
            <a:off x="3901306" y="2043325"/>
            <a:ext cx="5155238" cy="2323281"/>
          </a:xfrm>
          <a:prstGeom prst="rect">
            <a:avLst/>
          </a:prstGeom>
        </p:spPr>
      </p:pic>
      <p:pic>
        <p:nvPicPr>
          <p:cNvPr id="2054" name="Picture 6" descr="https://urbact.eu/sites/default/files/styles/article_style_1280/public/2025-02/COPE%20Groupe.jpg?itok=OlqR2mKl">
            <a:extLst>
              <a:ext uri="{FF2B5EF4-FFF2-40B4-BE49-F238E27FC236}">
                <a16:creationId xmlns:a16="http://schemas.microsoft.com/office/drawing/2014/main" id="{E6C440AE-2EA9-46FB-8902-21E566FFD8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594577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rbact.eu/sites/default/files/inline-images/WhatsApp%20Image%202025-02-14%20at%2010.35.25_0.jpeg">
            <a:extLst>
              <a:ext uri="{FF2B5EF4-FFF2-40B4-BE49-F238E27FC236}">
                <a16:creationId xmlns:a16="http://schemas.microsoft.com/office/drawing/2014/main" id="{38A8BC00-927B-4E34-A77E-DC50DF8B47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68400" y="5372100"/>
            <a:ext cx="3986212" cy="279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457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A082E-0AB5-4C73-8704-3489E2E336BA}"/>
              </a:ext>
            </a:extLst>
          </p:cNvPr>
          <p:cNvSpPr>
            <a:spLocks noGrp="1"/>
          </p:cNvSpPr>
          <p:nvPr>
            <p:ph type="title"/>
          </p:nvPr>
        </p:nvSpPr>
        <p:spPr>
          <a:xfrm>
            <a:off x="1088935" y="539513"/>
            <a:ext cx="16471574" cy="867266"/>
          </a:xfrm>
        </p:spPr>
        <p:txBody>
          <a:bodyPr/>
          <a:lstStyle/>
          <a:p>
            <a:r>
              <a:rPr lang="fr-FR" dirty="0">
                <a:solidFill>
                  <a:srgbClr val="003399"/>
                </a:solidFill>
              </a:rPr>
              <a:t>Exemples - Réseaux de planification d’actions</a:t>
            </a:r>
          </a:p>
        </p:txBody>
      </p:sp>
      <p:sp>
        <p:nvSpPr>
          <p:cNvPr id="4" name="Espace réservé du texte 3">
            <a:extLst>
              <a:ext uri="{FF2B5EF4-FFF2-40B4-BE49-F238E27FC236}">
                <a16:creationId xmlns:a16="http://schemas.microsoft.com/office/drawing/2014/main" id="{ED17117D-0B53-4578-8300-D7669C79C3FA}"/>
              </a:ext>
            </a:extLst>
          </p:cNvPr>
          <p:cNvSpPr>
            <a:spLocks noGrp="1"/>
          </p:cNvSpPr>
          <p:nvPr>
            <p:ph type="body" sz="quarter" idx="12"/>
          </p:nvPr>
        </p:nvSpPr>
        <p:spPr>
          <a:xfrm>
            <a:off x="444075" y="2400300"/>
            <a:ext cx="8287299" cy="2286000"/>
          </a:xfrm>
          <a:solidFill>
            <a:srgbClr val="F8C8DA"/>
          </a:solidFill>
        </p:spPr>
        <p:txBody>
          <a:bodyPr/>
          <a:lstStyle/>
          <a:p>
            <a:r>
              <a:rPr lang="fr-FR" sz="2400" dirty="0"/>
              <a:t>Métropole du Grand Paris – </a:t>
            </a:r>
            <a:r>
              <a:rPr lang="fr-FR" sz="2400" dirty="0" err="1"/>
              <a:t>Cities@Heart</a:t>
            </a:r>
            <a:endParaRPr lang="fr-FR" sz="2400" dirty="0"/>
          </a:p>
          <a:p>
            <a:pPr marL="514350" indent="-514350">
              <a:buFont typeface="Wingdings" panose="05000000000000000000" pitchFamily="2" charset="2"/>
              <a:buChar char="à"/>
            </a:pPr>
            <a:r>
              <a:rPr lang="fr-FR" sz="2400" b="0" dirty="0">
                <a:sym typeface="Wingdings" panose="05000000000000000000" pitchFamily="2" charset="2"/>
              </a:rPr>
              <a:t>Rendre les centres-villes vivants, dynamiques, inclusifs et équilibrés</a:t>
            </a:r>
          </a:p>
          <a:p>
            <a:pPr marL="514350" indent="-514350">
              <a:buFont typeface="Wingdings" panose="05000000000000000000" pitchFamily="2" charset="2"/>
              <a:buChar char="à"/>
            </a:pPr>
            <a:r>
              <a:rPr lang="fr-FR" sz="2400" b="0" dirty="0">
                <a:sym typeface="Wingdings" panose="05000000000000000000" pitchFamily="2" charset="2"/>
              </a:rPr>
              <a:t>Production d’un guide pratique et une boîte à outils sur la revitalisation des centres-villes</a:t>
            </a:r>
          </a:p>
        </p:txBody>
      </p:sp>
      <p:sp>
        <p:nvSpPr>
          <p:cNvPr id="7" name="Espace réservé du texte 3">
            <a:extLst>
              <a:ext uri="{FF2B5EF4-FFF2-40B4-BE49-F238E27FC236}">
                <a16:creationId xmlns:a16="http://schemas.microsoft.com/office/drawing/2014/main" id="{61E7CF47-1982-4B0B-A716-36A45034F042}"/>
              </a:ext>
            </a:extLst>
          </p:cNvPr>
          <p:cNvSpPr txBox="1">
            <a:spLocks/>
          </p:cNvSpPr>
          <p:nvPr/>
        </p:nvSpPr>
        <p:spPr>
          <a:xfrm>
            <a:off x="9452114" y="5599565"/>
            <a:ext cx="8118335" cy="3199266"/>
          </a:xfrm>
          <a:prstGeom prst="rect">
            <a:avLst/>
          </a:prstGeom>
          <a:solidFill>
            <a:srgbClr val="FBAE75"/>
          </a:solidFill>
        </p:spPr>
        <p:txBody>
          <a:bodyPr vert="horz" lIns="0" tIns="0" rIns="0" bIns="0" rtlCol="0">
            <a:noAutofit/>
          </a:bodyPr>
          <a:lstStyle>
            <a:lvl1pPr marL="0" indent="0" algn="l" defTabSz="914377" rtl="0" eaLnBrk="1" latinLnBrk="0" hangingPunct="1">
              <a:lnSpc>
                <a:spcPct val="100000"/>
              </a:lnSpc>
              <a:spcBef>
                <a:spcPts val="800"/>
              </a:spcBef>
              <a:buFont typeface="Arial" panose="020B0604020202020204" pitchFamily="34" charset="0"/>
              <a:buNone/>
              <a:defRPr sz="3733" b="1" i="0" kern="1200">
                <a:solidFill>
                  <a:srgbClr val="164194"/>
                </a:solidFill>
                <a:latin typeface="Century Gothic" panose="020B0502020202020204" pitchFamily="34" charset="0"/>
                <a:ea typeface="+mn-ea"/>
                <a:cs typeface="+mn-cs"/>
              </a:defRPr>
            </a:lvl1pPr>
            <a:lvl2pPr marL="0" indent="0" algn="l" defTabSz="914377" rtl="0" eaLnBrk="1" latinLnBrk="0" hangingPunct="1">
              <a:lnSpc>
                <a:spcPct val="100000"/>
              </a:lnSpc>
              <a:spcBef>
                <a:spcPts val="800"/>
              </a:spcBef>
              <a:buFont typeface="Arial" panose="020B0604020202020204" pitchFamily="34" charset="0"/>
              <a:buNone/>
              <a:tabLst/>
              <a:defRPr sz="3200" b="0" i="0" kern="1200">
                <a:solidFill>
                  <a:srgbClr val="C60075"/>
                </a:solidFill>
                <a:latin typeface="Arial" panose="020B0604020202020204" pitchFamily="34" charset="0"/>
                <a:ea typeface="+mn-ea"/>
                <a:cs typeface="Arial" panose="020B0604020202020204" pitchFamily="34" charset="0"/>
              </a:defRPr>
            </a:lvl2pPr>
            <a:lvl3pPr marL="654034" indent="-353475" algn="l" defTabSz="914377" rtl="0" eaLnBrk="1" latinLnBrk="0" hangingPunct="1">
              <a:lnSpc>
                <a:spcPct val="100000"/>
              </a:lnSpc>
              <a:spcBef>
                <a:spcPts val="800"/>
              </a:spcBef>
              <a:buClr>
                <a:srgbClr val="164194"/>
              </a:buClr>
              <a:buSzPct val="90000"/>
              <a:buFont typeface=".PingFang SC Regular"/>
              <a:buChar char="◆"/>
              <a:tabLst/>
              <a:defRPr sz="3200" b="1" i="0" kern="1200">
                <a:solidFill>
                  <a:schemeClr val="tx1"/>
                </a:solidFill>
                <a:latin typeface="Arial" panose="020B0604020202020204" pitchFamily="34" charset="0"/>
                <a:ea typeface="+mn-ea"/>
                <a:cs typeface="Arial" panose="020B0604020202020204" pitchFamily="34" charset="0"/>
              </a:defRPr>
            </a:lvl3pPr>
            <a:lvl4pPr marL="656150" indent="-239178" algn="l" defTabSz="914377" rtl="0" eaLnBrk="1" latinLnBrk="0" hangingPunct="1">
              <a:lnSpc>
                <a:spcPct val="100000"/>
              </a:lnSpc>
              <a:spcBef>
                <a:spcPts val="800"/>
              </a:spcBef>
              <a:buClr>
                <a:srgbClr val="C60075"/>
              </a:buClr>
              <a:buSzPct val="100000"/>
              <a:buFont typeface="Adelle Sans Extrabold" pitchFamily="2" charset="77"/>
              <a:buChar char=")"/>
              <a:tabLst/>
              <a:defRPr sz="3200" b="1" i="0" kern="1200">
                <a:solidFill>
                  <a:schemeClr val="tx1"/>
                </a:solidFill>
                <a:latin typeface="Arial" panose="020B0604020202020204" pitchFamily="34" charset="0"/>
                <a:ea typeface="+mn-ea"/>
                <a:cs typeface="Arial" panose="020B0604020202020204" pitchFamily="34" charset="0"/>
              </a:defRPr>
            </a:lvl4pPr>
            <a:lvl5pPr marL="357708" indent="0" algn="l" defTabSz="914377" rtl="0" eaLnBrk="1" latinLnBrk="0" hangingPunct="1">
              <a:lnSpc>
                <a:spcPct val="100000"/>
              </a:lnSpc>
              <a:spcBef>
                <a:spcPts val="800"/>
              </a:spcBef>
              <a:buFont typeface="Arial" panose="020B0604020202020204" pitchFamily="34" charset="0"/>
              <a:buNone/>
              <a:tabLst/>
              <a:defRPr sz="2933"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566">
              <a:spcBef>
                <a:spcPts val="1200"/>
              </a:spcBef>
              <a:defRPr/>
            </a:pPr>
            <a:r>
              <a:rPr lang="fr-FR" sz="2400" dirty="0">
                <a:sym typeface="Wingdings" panose="05000000000000000000" pitchFamily="2" charset="2"/>
              </a:rPr>
              <a:t>Agglomération de Nevers - METACITY</a:t>
            </a:r>
          </a:p>
          <a:p>
            <a:pPr marL="428625" indent="-428625" defTabSz="1371566">
              <a:spcBef>
                <a:spcPts val="1200"/>
              </a:spcBef>
              <a:buFont typeface="Wingdings" panose="05000000000000000000" pitchFamily="2" charset="2"/>
              <a:buChar char="à"/>
              <a:defRPr/>
            </a:pPr>
            <a:r>
              <a:rPr lang="fr-FR" sz="2400" b="0" dirty="0">
                <a:sym typeface="Wingdings" panose="05000000000000000000" pitchFamily="2" charset="2"/>
              </a:rPr>
              <a:t>Services urbains numériques intelligents dans le métavers</a:t>
            </a:r>
          </a:p>
          <a:p>
            <a:pPr marL="428625" indent="-428625" defTabSz="1371566">
              <a:spcBef>
                <a:spcPts val="1200"/>
              </a:spcBef>
              <a:buFont typeface="Wingdings" panose="05000000000000000000" pitchFamily="2" charset="2"/>
              <a:buChar char="à"/>
              <a:defRPr/>
            </a:pPr>
            <a:r>
              <a:rPr lang="fr-FR" sz="2400" b="0" dirty="0">
                <a:sym typeface="Wingdings" panose="05000000000000000000" pitchFamily="2" charset="2"/>
              </a:rPr>
              <a:t>Développement de casques numériques de réalité virtuelle proposant des modules de formation grâce à l’IA (ex. prise de parole en public, préparation à un entretien d’embauche)</a:t>
            </a:r>
          </a:p>
          <a:p>
            <a:pPr marL="428625" indent="-428625" defTabSz="1371566">
              <a:spcBef>
                <a:spcPts val="1200"/>
              </a:spcBef>
              <a:buFont typeface="Wingdings" panose="05000000000000000000" pitchFamily="2" charset="2"/>
              <a:buChar char="à"/>
              <a:defRPr/>
            </a:pPr>
            <a:endParaRPr lang="fr-FR" sz="3000" b="0" dirty="0"/>
          </a:p>
        </p:txBody>
      </p:sp>
      <p:pic>
        <p:nvPicPr>
          <p:cNvPr id="5" name="Picture 2" descr="https://urbact.eu/sites/default/files/styles/article_style_1280/public/2025-11/54921790485_c9925b361b_o.jpg?itok=HAWU8W1Z">
            <a:extLst>
              <a:ext uri="{FF2B5EF4-FFF2-40B4-BE49-F238E27FC236}">
                <a16:creationId xmlns:a16="http://schemas.microsoft.com/office/drawing/2014/main" id="{E20DC5D2-0298-416F-8378-263BBEAE38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9054" y="2067428"/>
            <a:ext cx="3628933" cy="241834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F233ADD4-D04B-4EBC-9B01-0DAF5E530CEF}"/>
              </a:ext>
            </a:extLst>
          </p:cNvPr>
          <p:cNvPicPr>
            <a:picLocks noChangeAspect="1"/>
          </p:cNvPicPr>
          <p:nvPr/>
        </p:nvPicPr>
        <p:blipFill>
          <a:blip r:embed="rId3"/>
          <a:stretch>
            <a:fillRect/>
          </a:stretch>
        </p:blipFill>
        <p:spPr>
          <a:xfrm rot="411195">
            <a:off x="13388718" y="1758025"/>
            <a:ext cx="2003329" cy="2981517"/>
          </a:xfrm>
          <a:prstGeom prst="rect">
            <a:avLst/>
          </a:prstGeom>
        </p:spPr>
      </p:pic>
      <p:pic>
        <p:nvPicPr>
          <p:cNvPr id="9" name="Image 8">
            <a:extLst>
              <a:ext uri="{FF2B5EF4-FFF2-40B4-BE49-F238E27FC236}">
                <a16:creationId xmlns:a16="http://schemas.microsoft.com/office/drawing/2014/main" id="{BFDA1E26-03A3-4717-AA59-F911722F64A9}"/>
              </a:ext>
            </a:extLst>
          </p:cNvPr>
          <p:cNvPicPr>
            <a:picLocks noChangeAspect="1"/>
          </p:cNvPicPr>
          <p:nvPr/>
        </p:nvPicPr>
        <p:blipFill>
          <a:blip r:embed="rId4"/>
          <a:stretch>
            <a:fillRect/>
          </a:stretch>
        </p:blipFill>
        <p:spPr>
          <a:xfrm>
            <a:off x="15507346" y="2400300"/>
            <a:ext cx="2679148" cy="1938857"/>
          </a:xfrm>
          <a:prstGeom prst="rect">
            <a:avLst/>
          </a:prstGeom>
        </p:spPr>
      </p:pic>
      <p:pic>
        <p:nvPicPr>
          <p:cNvPr id="1030" name="Picture 6" descr="People with virtual reality  glasses looking at the hologram of the city ">
            <a:extLst>
              <a:ext uri="{FF2B5EF4-FFF2-40B4-BE49-F238E27FC236}">
                <a16:creationId xmlns:a16="http://schemas.microsoft.com/office/drawing/2014/main" id="{363E890F-27E4-440E-A865-46972E056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43" y="5401311"/>
            <a:ext cx="5486041" cy="345707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0">
            <a:extLst>
              <a:ext uri="{FF2B5EF4-FFF2-40B4-BE49-F238E27FC236}">
                <a16:creationId xmlns:a16="http://schemas.microsoft.com/office/drawing/2014/main" id="{70533905-94EC-4393-882C-B2C3BB428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8809" y="6591300"/>
            <a:ext cx="4137079" cy="265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1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2">
            <a:extLst>
              <a:ext uri="{FF2B5EF4-FFF2-40B4-BE49-F238E27FC236}">
                <a16:creationId xmlns:a16="http://schemas.microsoft.com/office/drawing/2014/main" id="{A4BAA9B9-FEAB-4FBD-AA84-6F013216E7BE}"/>
              </a:ext>
            </a:extLst>
          </p:cNvPr>
          <p:cNvSpPr txBox="1">
            <a:spLocks/>
          </p:cNvSpPr>
          <p:nvPr/>
        </p:nvSpPr>
        <p:spPr>
          <a:xfrm>
            <a:off x="14437651" y="5044599"/>
            <a:ext cx="3111690" cy="1339751"/>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400" b="1" i="0" kern="1200">
                <a:solidFill>
                  <a:srgbClr val="A3ADD8"/>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028700">
              <a:spcBef>
                <a:spcPts val="900"/>
              </a:spcBef>
              <a:defRPr/>
            </a:pPr>
            <a:r>
              <a:rPr lang="fr-FR" dirty="0"/>
              <a:t>Direction générale déléguée Politique de la ville</a:t>
            </a:r>
          </a:p>
        </p:txBody>
      </p:sp>
      <p:sp>
        <p:nvSpPr>
          <p:cNvPr id="3" name="Sous-titre 2">
            <a:extLst>
              <a:ext uri="{FF2B5EF4-FFF2-40B4-BE49-F238E27FC236}">
                <a16:creationId xmlns:a16="http://schemas.microsoft.com/office/drawing/2014/main" id="{EBE07ED0-7BE0-43C8-94AD-1BB91F938978}"/>
              </a:ext>
            </a:extLst>
          </p:cNvPr>
          <p:cNvSpPr>
            <a:spLocks noGrp="1"/>
          </p:cNvSpPr>
          <p:nvPr>
            <p:ph type="subTitle" idx="1"/>
          </p:nvPr>
        </p:nvSpPr>
        <p:spPr>
          <a:xfrm>
            <a:off x="3262238" y="1029297"/>
            <a:ext cx="14991126" cy="798960"/>
          </a:xfrm>
        </p:spPr>
        <p:txBody>
          <a:bodyPr/>
          <a:lstStyle/>
          <a:p>
            <a:pPr algn="l"/>
            <a:r>
              <a:rPr lang="fr-FR" b="1" dirty="0">
                <a:solidFill>
                  <a:srgbClr val="C70075"/>
                </a:solidFill>
                <a:latin typeface="Tahoma" panose="020B0604030504040204" pitchFamily="34" charset="0"/>
                <a:ea typeface="Tahoma" panose="020B0604030504040204" pitchFamily="34" charset="0"/>
                <a:cs typeface="Tahoma" panose="020B0604030504040204" pitchFamily="34" charset="0"/>
              </a:rPr>
              <a:t>Lauryn PIGNARRE </a:t>
            </a:r>
            <a:r>
              <a:rPr lang="fr-FR" dirty="0">
                <a:solidFill>
                  <a:srgbClr val="C70075"/>
                </a:solidFill>
                <a:latin typeface="Tahoma" panose="020B0604030504040204" pitchFamily="34" charset="0"/>
                <a:ea typeface="Tahoma" panose="020B0604030504040204" pitchFamily="34" charset="0"/>
                <a:cs typeface="Tahoma" panose="020B0604030504040204" pitchFamily="34" charset="0"/>
              </a:rPr>
              <a:t>- Point de contact national France &amp; Luxembourg</a:t>
            </a:r>
          </a:p>
        </p:txBody>
      </p:sp>
      <p:sp>
        <p:nvSpPr>
          <p:cNvPr id="5" name="Espace réservé du texte 2">
            <a:extLst>
              <a:ext uri="{FF2B5EF4-FFF2-40B4-BE49-F238E27FC236}">
                <a16:creationId xmlns:a16="http://schemas.microsoft.com/office/drawing/2014/main" id="{3BC794D8-CE6B-48A2-8811-024C9C926FFB}"/>
              </a:ext>
            </a:extLst>
          </p:cNvPr>
          <p:cNvSpPr txBox="1">
            <a:spLocks/>
          </p:cNvSpPr>
          <p:nvPr/>
        </p:nvSpPr>
        <p:spPr>
          <a:xfrm>
            <a:off x="1416959" y="3843190"/>
            <a:ext cx="7437875" cy="2802035"/>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400" b="1" i="0" kern="1200">
                <a:solidFill>
                  <a:srgbClr val="A3ADD8"/>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028700">
              <a:spcBef>
                <a:spcPts val="900"/>
              </a:spcBef>
              <a:defRPr/>
            </a:pPr>
            <a:r>
              <a:rPr lang="fr-FR" sz="3600" u="sng" dirty="0">
                <a:solidFill>
                  <a:srgbClr val="003399"/>
                </a:solidFill>
              </a:rPr>
              <a:t>Contacts : </a:t>
            </a:r>
          </a:p>
          <a:p>
            <a:pPr defTabSz="1028700">
              <a:spcBef>
                <a:spcPts val="900"/>
              </a:spcBef>
              <a:defRPr/>
            </a:pPr>
            <a:r>
              <a:rPr lang="fr-FR" sz="3000" dirty="0"/>
              <a:t>lauryn.pignarre@anct.gouv.fr</a:t>
            </a:r>
          </a:p>
          <a:p>
            <a:pPr defTabSz="1028700">
              <a:spcBef>
                <a:spcPts val="900"/>
              </a:spcBef>
              <a:defRPr/>
            </a:pPr>
            <a:r>
              <a:rPr lang="fr-FR" sz="3000" dirty="0"/>
              <a:t>@URBACT &amp; EUI - France Luxembourg</a:t>
            </a:r>
          </a:p>
          <a:p>
            <a:pPr defTabSz="1028700">
              <a:spcBef>
                <a:spcPts val="900"/>
              </a:spcBef>
            </a:pPr>
            <a:r>
              <a:rPr lang="fr-FR" sz="3000" dirty="0"/>
              <a:t>www.urbact.eu</a:t>
            </a:r>
          </a:p>
          <a:p>
            <a:pPr defTabSz="1028700">
              <a:spcBef>
                <a:spcPts val="900"/>
              </a:spcBef>
            </a:pPr>
            <a:r>
              <a:rPr lang="fr-FR" sz="3000" dirty="0"/>
              <a:t>https://www.urban-initiative.eu</a:t>
            </a:r>
          </a:p>
        </p:txBody>
      </p:sp>
      <p:pic>
        <p:nvPicPr>
          <p:cNvPr id="6" name="Image 5">
            <a:extLst>
              <a:ext uri="{FF2B5EF4-FFF2-40B4-BE49-F238E27FC236}">
                <a16:creationId xmlns:a16="http://schemas.microsoft.com/office/drawing/2014/main" id="{4F263CE5-57CE-4A89-8CD8-9E710FBBC708}"/>
              </a:ext>
            </a:extLst>
          </p:cNvPr>
          <p:cNvPicPr>
            <a:picLocks noChangeAspect="1"/>
          </p:cNvPicPr>
          <p:nvPr/>
        </p:nvPicPr>
        <p:blipFill>
          <a:blip r:embed="rId2"/>
          <a:stretch>
            <a:fillRect/>
          </a:stretch>
        </p:blipFill>
        <p:spPr>
          <a:xfrm>
            <a:off x="488014" y="5036187"/>
            <a:ext cx="651686" cy="619895"/>
          </a:xfrm>
          <a:prstGeom prst="rect">
            <a:avLst/>
          </a:prstGeom>
        </p:spPr>
      </p:pic>
      <p:pic>
        <p:nvPicPr>
          <p:cNvPr id="11" name="Image 10">
            <a:extLst>
              <a:ext uri="{FF2B5EF4-FFF2-40B4-BE49-F238E27FC236}">
                <a16:creationId xmlns:a16="http://schemas.microsoft.com/office/drawing/2014/main" id="{B1A598DA-9C48-433E-8733-BF5B8C442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700" y="7573700"/>
            <a:ext cx="2364441" cy="2364441"/>
          </a:xfrm>
          <a:prstGeom prst="rect">
            <a:avLst/>
          </a:prstGeom>
        </p:spPr>
      </p:pic>
      <p:sp>
        <p:nvSpPr>
          <p:cNvPr id="13" name="Rectangle 12">
            <a:extLst>
              <a:ext uri="{FF2B5EF4-FFF2-40B4-BE49-F238E27FC236}">
                <a16:creationId xmlns:a16="http://schemas.microsoft.com/office/drawing/2014/main" id="{D2ED6CFA-CD91-40A8-B1E1-0D0D155D1AC6}"/>
              </a:ext>
            </a:extLst>
          </p:cNvPr>
          <p:cNvSpPr/>
          <p:nvPr/>
        </p:nvSpPr>
        <p:spPr>
          <a:xfrm>
            <a:off x="1278576" y="6916593"/>
            <a:ext cx="2985392" cy="646331"/>
          </a:xfrm>
          <a:prstGeom prst="rect">
            <a:avLst/>
          </a:prstGeom>
        </p:spPr>
        <p:txBody>
          <a:bodyPr wrap="square">
            <a:spAutoFit/>
          </a:bodyPr>
          <a:lstStyle/>
          <a:p>
            <a:pPr defTabSz="1371600"/>
            <a:r>
              <a:rPr lang="fr-FR" sz="3600" b="1" dirty="0">
                <a:solidFill>
                  <a:srgbClr val="A3ADD8"/>
                </a:solidFill>
                <a:latin typeface="Century Gothic" panose="020B0502020202020204" pitchFamily="34" charset="0"/>
              </a:rPr>
              <a:t>Newsletter</a:t>
            </a:r>
            <a:endParaRPr lang="fr-FR" sz="2700" b="1" dirty="0">
              <a:solidFill>
                <a:srgbClr val="A3ADD8"/>
              </a:solidFill>
              <a:latin typeface="Century Gothic" panose="020B0502020202020204" pitchFamily="34" charset="0"/>
            </a:endParaRPr>
          </a:p>
        </p:txBody>
      </p:sp>
      <p:pic>
        <p:nvPicPr>
          <p:cNvPr id="7" name="Image 6">
            <a:extLst>
              <a:ext uri="{FF2B5EF4-FFF2-40B4-BE49-F238E27FC236}">
                <a16:creationId xmlns:a16="http://schemas.microsoft.com/office/drawing/2014/main" id="{0AA30C02-717F-4BD2-AB5E-4E169836A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020" y="4856736"/>
            <a:ext cx="4851699" cy="1527614"/>
          </a:xfrm>
          <a:prstGeom prst="rect">
            <a:avLst/>
          </a:prstGeom>
        </p:spPr>
      </p:pic>
      <p:pic>
        <p:nvPicPr>
          <p:cNvPr id="16" name="Image 15">
            <a:extLst>
              <a:ext uri="{FF2B5EF4-FFF2-40B4-BE49-F238E27FC236}">
                <a16:creationId xmlns:a16="http://schemas.microsoft.com/office/drawing/2014/main" id="{A2E1F518-3697-4C9A-B393-8EB7ED208484}"/>
              </a:ext>
            </a:extLst>
          </p:cNvPr>
          <p:cNvPicPr>
            <a:picLocks noChangeAspect="1"/>
          </p:cNvPicPr>
          <p:nvPr/>
        </p:nvPicPr>
        <p:blipFill rotWithShape="1">
          <a:blip r:embed="rId5">
            <a:extLst>
              <a:ext uri="{28A0092B-C50C-407E-A947-70E740481C1C}">
                <a14:useLocalDpi xmlns:a14="http://schemas.microsoft.com/office/drawing/2010/main" val="0"/>
              </a:ext>
            </a:extLst>
          </a:blip>
          <a:srcRect r="78267" b="46989"/>
          <a:stretch/>
        </p:blipFill>
        <p:spPr>
          <a:xfrm>
            <a:off x="14189263" y="6998508"/>
            <a:ext cx="2067339" cy="1120607"/>
          </a:xfrm>
          <a:prstGeom prst="rect">
            <a:avLst/>
          </a:prstGeom>
        </p:spPr>
      </p:pic>
      <p:pic>
        <p:nvPicPr>
          <p:cNvPr id="17" name="Image 16">
            <a:extLst>
              <a:ext uri="{FF2B5EF4-FFF2-40B4-BE49-F238E27FC236}">
                <a16:creationId xmlns:a16="http://schemas.microsoft.com/office/drawing/2014/main" id="{3311DFA8-E645-441C-9E17-7CBCA3AFBE13}"/>
              </a:ext>
            </a:extLst>
          </p:cNvPr>
          <p:cNvPicPr>
            <a:picLocks noChangeAspect="1"/>
          </p:cNvPicPr>
          <p:nvPr/>
        </p:nvPicPr>
        <p:blipFill rotWithShape="1">
          <a:blip r:embed="rId5">
            <a:extLst>
              <a:ext uri="{28A0092B-C50C-407E-A947-70E740481C1C}">
                <a14:useLocalDpi xmlns:a14="http://schemas.microsoft.com/office/drawing/2010/main" val="0"/>
              </a:ext>
            </a:extLst>
          </a:blip>
          <a:srcRect l="21733" r="48248" b="54353"/>
          <a:stretch/>
        </p:blipFill>
        <p:spPr>
          <a:xfrm>
            <a:off x="9952695" y="6959135"/>
            <a:ext cx="3224348" cy="1089528"/>
          </a:xfrm>
          <a:prstGeom prst="rect">
            <a:avLst/>
          </a:prstGeom>
        </p:spPr>
      </p:pic>
      <p:pic>
        <p:nvPicPr>
          <p:cNvPr id="18" name="Image 17">
            <a:extLst>
              <a:ext uri="{FF2B5EF4-FFF2-40B4-BE49-F238E27FC236}">
                <a16:creationId xmlns:a16="http://schemas.microsoft.com/office/drawing/2014/main" id="{184CB1B6-83F9-4922-A898-E1B6CA1CAFCA}"/>
              </a:ext>
            </a:extLst>
          </p:cNvPr>
          <p:cNvPicPr>
            <a:picLocks noChangeAspect="1"/>
          </p:cNvPicPr>
          <p:nvPr/>
        </p:nvPicPr>
        <p:blipFill rotWithShape="1">
          <a:blip r:embed="rId5">
            <a:extLst>
              <a:ext uri="{28A0092B-C50C-407E-A947-70E740481C1C}">
                <a14:useLocalDpi xmlns:a14="http://schemas.microsoft.com/office/drawing/2010/main" val="0"/>
              </a:ext>
            </a:extLst>
          </a:blip>
          <a:srcRect l="17948" t="68902" r="70696" b="-4118"/>
          <a:stretch/>
        </p:blipFill>
        <p:spPr>
          <a:xfrm>
            <a:off x="11767287" y="8860973"/>
            <a:ext cx="1409756" cy="971382"/>
          </a:xfrm>
          <a:prstGeom prst="rect">
            <a:avLst/>
          </a:prstGeom>
        </p:spPr>
      </p:pic>
      <p:pic>
        <p:nvPicPr>
          <p:cNvPr id="19" name="Image 18">
            <a:extLst>
              <a:ext uri="{FF2B5EF4-FFF2-40B4-BE49-F238E27FC236}">
                <a16:creationId xmlns:a16="http://schemas.microsoft.com/office/drawing/2014/main" id="{EAE6749F-1C65-495F-B3AB-FF59741C1F38}"/>
              </a:ext>
            </a:extLst>
          </p:cNvPr>
          <p:cNvPicPr>
            <a:picLocks noChangeAspect="1"/>
          </p:cNvPicPr>
          <p:nvPr/>
        </p:nvPicPr>
        <p:blipFill rotWithShape="1">
          <a:blip r:embed="rId5">
            <a:extLst>
              <a:ext uri="{28A0092B-C50C-407E-A947-70E740481C1C}">
                <a14:useLocalDpi xmlns:a14="http://schemas.microsoft.com/office/drawing/2010/main" val="0"/>
              </a:ext>
            </a:extLst>
          </a:blip>
          <a:srcRect l="45962" t="66031" r="42429" b="-6921"/>
          <a:stretch/>
        </p:blipFill>
        <p:spPr>
          <a:xfrm>
            <a:off x="13521057" y="8860973"/>
            <a:ext cx="1336413" cy="1045995"/>
          </a:xfrm>
          <a:prstGeom prst="rect">
            <a:avLst/>
          </a:prstGeom>
        </p:spPr>
      </p:pic>
      <p:sp>
        <p:nvSpPr>
          <p:cNvPr id="22" name="Espace réservé du texte 2">
            <a:extLst>
              <a:ext uri="{FF2B5EF4-FFF2-40B4-BE49-F238E27FC236}">
                <a16:creationId xmlns:a16="http://schemas.microsoft.com/office/drawing/2014/main" id="{39343F56-180E-4D0F-9E49-F4B3129F2836}"/>
              </a:ext>
            </a:extLst>
          </p:cNvPr>
          <p:cNvSpPr txBox="1">
            <a:spLocks/>
          </p:cNvSpPr>
          <p:nvPr/>
        </p:nvSpPr>
        <p:spPr>
          <a:xfrm>
            <a:off x="9355755" y="3806196"/>
            <a:ext cx="4545830" cy="2802035"/>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400" b="1" i="0" kern="1200">
                <a:solidFill>
                  <a:srgbClr val="A3ADD8"/>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028700">
              <a:spcBef>
                <a:spcPts val="900"/>
              </a:spcBef>
              <a:defRPr/>
            </a:pPr>
            <a:r>
              <a:rPr lang="fr-FR" sz="3600" u="sng" dirty="0">
                <a:solidFill>
                  <a:srgbClr val="003399"/>
                </a:solidFill>
              </a:rPr>
              <a:t>Poste :</a:t>
            </a:r>
          </a:p>
        </p:txBody>
      </p:sp>
      <p:pic>
        <p:nvPicPr>
          <p:cNvPr id="20" name="Picture 2" descr="Lauryn Pignarre - Point de contact national de programmes européens (URBACT  et Initiative urbaine européenne) - ANCTerritoires | LinkedIn">
            <a:extLst>
              <a:ext uri="{FF2B5EF4-FFF2-40B4-BE49-F238E27FC236}">
                <a16:creationId xmlns:a16="http://schemas.microsoft.com/office/drawing/2014/main" id="{FA64AEFC-27E7-4441-85F7-CEC59F09E61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489" y="155781"/>
            <a:ext cx="2769710" cy="276971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C8A53F-260C-48CA-9EF8-7E5034D15AC8}"/>
              </a:ext>
            </a:extLst>
          </p:cNvPr>
          <p:cNvSpPr>
            <a:spLocks noGrp="1"/>
          </p:cNvSpPr>
          <p:nvPr>
            <p:ph type="title"/>
          </p:nvPr>
        </p:nvSpPr>
        <p:spPr>
          <a:xfrm>
            <a:off x="857252" y="1861883"/>
            <a:ext cx="6477000" cy="1978283"/>
          </a:xfrm>
        </p:spPr>
        <p:txBody>
          <a:bodyPr/>
          <a:lstStyle/>
          <a:p>
            <a:pPr algn="ctr"/>
            <a:r>
              <a:rPr lang="fr-FR" sz="5600" dirty="0"/>
              <a:t>Appel à Réseaux</a:t>
            </a:r>
          </a:p>
        </p:txBody>
      </p:sp>
      <p:sp>
        <p:nvSpPr>
          <p:cNvPr id="6" name="Espace réservé du texte 5">
            <a:extLst>
              <a:ext uri="{FF2B5EF4-FFF2-40B4-BE49-F238E27FC236}">
                <a16:creationId xmlns:a16="http://schemas.microsoft.com/office/drawing/2014/main" id="{2E196E19-28CC-43B4-99CB-34602A122EE6}"/>
              </a:ext>
            </a:extLst>
          </p:cNvPr>
          <p:cNvSpPr>
            <a:spLocks noGrp="1"/>
          </p:cNvSpPr>
          <p:nvPr>
            <p:ph type="body" idx="1"/>
          </p:nvPr>
        </p:nvSpPr>
        <p:spPr>
          <a:xfrm>
            <a:off x="952502" y="4176137"/>
            <a:ext cx="6286500" cy="3383867"/>
          </a:xfrm>
        </p:spPr>
        <p:txBody>
          <a:bodyPr/>
          <a:lstStyle/>
          <a:p>
            <a:pPr algn="ctr"/>
            <a:r>
              <a:rPr lang="fr-FR" sz="5600" dirty="0"/>
              <a:t>17 mars 2026 – </a:t>
            </a:r>
          </a:p>
          <a:p>
            <a:pPr algn="ctr"/>
            <a:r>
              <a:rPr lang="fr-FR" sz="5600" dirty="0"/>
              <a:t>17 juin 2026</a:t>
            </a:r>
          </a:p>
        </p:txBody>
      </p:sp>
      <p:sp>
        <p:nvSpPr>
          <p:cNvPr id="8" name="ZoneTexte 7">
            <a:extLst>
              <a:ext uri="{FF2B5EF4-FFF2-40B4-BE49-F238E27FC236}">
                <a16:creationId xmlns:a16="http://schemas.microsoft.com/office/drawing/2014/main" id="{CE7006E6-8495-47D0-8321-A1FCAAB0FC87}"/>
              </a:ext>
            </a:extLst>
          </p:cNvPr>
          <p:cNvSpPr txBox="1"/>
          <p:nvPr/>
        </p:nvSpPr>
        <p:spPr>
          <a:xfrm>
            <a:off x="8673928" y="1861883"/>
            <a:ext cx="8756822" cy="7971413"/>
          </a:xfrm>
          <a:prstGeom prst="rect">
            <a:avLst/>
          </a:prstGeom>
          <a:noFill/>
        </p:spPr>
        <p:txBody>
          <a:bodyPr wrap="square" rtlCol="0">
            <a:spAutoFit/>
          </a:bodyPr>
          <a:lstStyle/>
          <a:p>
            <a:pPr marL="571485" indent="-571485" defTabSz="914378">
              <a:buFont typeface="Arial" panose="020B0604020202020204" pitchFamily="34" charset="0"/>
              <a:buChar char="•"/>
              <a:defRPr/>
            </a:pPr>
            <a:r>
              <a:rPr lang="fr-FR" sz="3200" b="1" dirty="0">
                <a:solidFill>
                  <a:prstClr val="black"/>
                </a:solidFill>
                <a:latin typeface="Century Gothic" panose="020B0502020202020204" pitchFamily="34" charset="0"/>
              </a:rPr>
              <a:t>Mettre en œuvre </a:t>
            </a:r>
            <a:r>
              <a:rPr lang="fr-FR" sz="3200" dirty="0">
                <a:solidFill>
                  <a:prstClr val="black"/>
                </a:solidFill>
                <a:latin typeface="Century Gothic" panose="020B0502020202020204" pitchFamily="34" charset="0"/>
              </a:rPr>
              <a:t>une stratégie urbaine en </a:t>
            </a:r>
            <a:r>
              <a:rPr lang="fr-FR" sz="3200" dirty="0" err="1">
                <a:solidFill>
                  <a:prstClr val="black"/>
                </a:solidFill>
                <a:latin typeface="Century Gothic" panose="020B0502020202020204" pitchFamily="34" charset="0"/>
              </a:rPr>
              <a:t>co-développant</a:t>
            </a:r>
            <a:r>
              <a:rPr lang="fr-FR" sz="3200" dirty="0">
                <a:solidFill>
                  <a:prstClr val="black"/>
                </a:solidFill>
                <a:latin typeface="Century Gothic" panose="020B0502020202020204" pitchFamily="34" charset="0"/>
              </a:rPr>
              <a:t> des </a:t>
            </a:r>
            <a:r>
              <a:rPr lang="fr-FR" sz="3200" b="1" dirty="0">
                <a:solidFill>
                  <a:prstClr val="black"/>
                </a:solidFill>
                <a:latin typeface="Century Gothic" panose="020B0502020202020204" pitchFamily="34" charset="0"/>
              </a:rPr>
              <a:t>actions concrètes</a:t>
            </a:r>
            <a:r>
              <a:rPr lang="fr-FR" sz="3200" dirty="0">
                <a:solidFill>
                  <a:prstClr val="black"/>
                </a:solidFill>
                <a:latin typeface="Century Gothic" panose="020B0502020202020204" pitchFamily="34" charset="0"/>
              </a:rPr>
              <a:t> et en expérimentant des solutions pilotes. </a:t>
            </a:r>
          </a:p>
          <a:p>
            <a:pPr defTabSz="914378">
              <a:defRPr/>
            </a:pPr>
            <a:r>
              <a:rPr lang="fr-FR" sz="3200" dirty="0">
                <a:solidFill>
                  <a:srgbClr val="C70075"/>
                </a:solidFill>
                <a:latin typeface="Century Gothic" panose="020B0502020202020204" pitchFamily="34" charset="0"/>
                <a:sym typeface="Wingdings" panose="05000000000000000000" pitchFamily="2" charset="2"/>
              </a:rPr>
              <a:t> Focus mis en œuvre </a:t>
            </a:r>
            <a:endParaRPr lang="fr-FR" sz="3200" dirty="0">
              <a:solidFill>
                <a:srgbClr val="C70075"/>
              </a:solidFill>
              <a:latin typeface="Century Gothic" panose="020B0502020202020204" pitchFamily="34" charset="0"/>
            </a:endParaRPr>
          </a:p>
          <a:p>
            <a:pPr defTabSz="914378">
              <a:defRPr/>
            </a:pPr>
            <a:endParaRPr lang="en-US" sz="3200" dirty="0">
              <a:solidFill>
                <a:prstClr val="black"/>
              </a:solidFill>
              <a:latin typeface="Century Gothic" panose="020B0502020202020204" pitchFamily="34" charset="0"/>
            </a:endParaRPr>
          </a:p>
          <a:p>
            <a:pPr algn="ctr" defTabSz="914378">
              <a:defRPr/>
            </a:pPr>
            <a:r>
              <a:rPr lang="en-US" sz="3200" b="1" i="1" dirty="0">
                <a:solidFill>
                  <a:srgbClr val="A7BCE3"/>
                </a:solidFill>
                <a:latin typeface="Century Gothic" panose="020B0502020202020204" pitchFamily="34" charset="0"/>
              </a:rPr>
              <a:t>“</a:t>
            </a:r>
            <a:r>
              <a:rPr lang="en-US" sz="3200" b="1" i="1" dirty="0" err="1">
                <a:solidFill>
                  <a:srgbClr val="A7BCE3"/>
                </a:solidFill>
                <a:latin typeface="Century Gothic" panose="020B0502020202020204" pitchFamily="34" charset="0"/>
              </a:rPr>
              <a:t>Comprendre</a:t>
            </a:r>
            <a:r>
              <a:rPr lang="en-US" sz="3200" b="1" i="1" dirty="0">
                <a:solidFill>
                  <a:srgbClr val="A7BCE3"/>
                </a:solidFill>
                <a:latin typeface="Century Gothic" panose="020B0502020202020204" pitchFamily="34" charset="0"/>
              </a:rPr>
              <a:t>, Adapter, </a:t>
            </a:r>
            <a:r>
              <a:rPr lang="en-US" sz="3200" b="1" i="1" dirty="0" err="1">
                <a:solidFill>
                  <a:srgbClr val="A7BCE3"/>
                </a:solidFill>
                <a:latin typeface="Century Gothic" panose="020B0502020202020204" pitchFamily="34" charset="0"/>
              </a:rPr>
              <a:t>Réutiliser</a:t>
            </a:r>
            <a:r>
              <a:rPr lang="en-US" sz="3200" b="1" i="1" dirty="0">
                <a:solidFill>
                  <a:srgbClr val="A7BCE3"/>
                </a:solidFill>
                <a:latin typeface="Century Gothic" panose="020B0502020202020204" pitchFamily="34" charset="0"/>
              </a:rPr>
              <a:t>”</a:t>
            </a:r>
          </a:p>
          <a:p>
            <a:pPr algn="ctr" defTabSz="914378">
              <a:defRPr/>
            </a:pPr>
            <a:endParaRPr lang="en-US" sz="3200" b="1" i="1" dirty="0">
              <a:solidFill>
                <a:srgbClr val="A7BCE3"/>
              </a:solidFill>
              <a:latin typeface="Century Gothic" panose="020B0502020202020204" pitchFamily="34" charset="0"/>
            </a:endParaRPr>
          </a:p>
          <a:p>
            <a:pPr marL="514350" indent="-514350" defTabSz="914378">
              <a:buFont typeface="Arial" panose="020B0604020202020204" pitchFamily="34" charset="0"/>
              <a:buChar char="•"/>
              <a:defRPr/>
            </a:pPr>
            <a:r>
              <a:rPr lang="en-US" sz="3200" b="1" dirty="0" err="1">
                <a:solidFill>
                  <a:prstClr val="black"/>
                </a:solidFill>
                <a:latin typeface="Century Gothic" panose="020B0502020202020204" pitchFamily="34" charset="0"/>
              </a:rPr>
              <a:t>Plateforme</a:t>
            </a:r>
            <a:r>
              <a:rPr lang="en-US" sz="3200" b="1" dirty="0">
                <a:solidFill>
                  <a:prstClr val="black"/>
                </a:solidFill>
                <a:latin typeface="Century Gothic" panose="020B0502020202020204" pitchFamily="34" charset="0"/>
              </a:rPr>
              <a:t> de matchmaking </a:t>
            </a:r>
            <a:r>
              <a:rPr lang="en-US" sz="3200" dirty="0" err="1">
                <a:solidFill>
                  <a:prstClr val="black"/>
                </a:solidFill>
                <a:latin typeface="Century Gothic" panose="020B0502020202020204" pitchFamily="34" charset="0"/>
              </a:rPr>
              <a:t>en</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ligne</a:t>
            </a:r>
            <a:r>
              <a:rPr lang="en-US" sz="3200" dirty="0">
                <a:solidFill>
                  <a:prstClr val="black"/>
                </a:solidFill>
                <a:latin typeface="Century Gothic" panose="020B0502020202020204" pitchFamily="34" charset="0"/>
              </a:rPr>
              <a:t> pour </a:t>
            </a:r>
            <a:r>
              <a:rPr lang="en-US" sz="3200" dirty="0" err="1">
                <a:solidFill>
                  <a:prstClr val="black"/>
                </a:solidFill>
                <a:latin typeface="Century Gothic" panose="020B0502020202020204" pitchFamily="34" charset="0"/>
              </a:rPr>
              <a:t>trouver</a:t>
            </a:r>
            <a:r>
              <a:rPr lang="en-US" sz="3200" dirty="0">
                <a:solidFill>
                  <a:prstClr val="black"/>
                </a:solidFill>
                <a:latin typeface="Century Gothic" panose="020B0502020202020204" pitchFamily="34" charset="0"/>
              </a:rPr>
              <a:t> des </a:t>
            </a:r>
            <a:r>
              <a:rPr lang="en-US" sz="3200" dirty="0" err="1">
                <a:solidFill>
                  <a:prstClr val="black"/>
                </a:solidFill>
                <a:latin typeface="Century Gothic" panose="020B0502020202020204" pitchFamily="34" charset="0"/>
              </a:rPr>
              <a:t>partenaires</a:t>
            </a:r>
            <a:endParaRPr lang="en-US" sz="3200" dirty="0">
              <a:solidFill>
                <a:prstClr val="black"/>
              </a:solidFill>
              <a:latin typeface="Century Gothic" panose="020B0502020202020204" pitchFamily="34" charset="0"/>
            </a:endParaRPr>
          </a:p>
          <a:p>
            <a:pPr marL="514350" indent="-514350" defTabSz="914378">
              <a:buFont typeface="Arial" panose="020B0604020202020204" pitchFamily="34" charset="0"/>
              <a:buChar char="•"/>
              <a:defRPr/>
            </a:pPr>
            <a:endParaRPr lang="en-US" sz="3200" dirty="0">
              <a:solidFill>
                <a:prstClr val="black"/>
              </a:solidFill>
              <a:latin typeface="Century Gothic" panose="020B0502020202020204" pitchFamily="34" charset="0"/>
            </a:endParaRPr>
          </a:p>
          <a:p>
            <a:pPr marL="514350" indent="-514350" defTabSz="914378">
              <a:buFont typeface="Arial" panose="020B0604020202020204" pitchFamily="34" charset="0"/>
              <a:buChar char="•"/>
              <a:defRPr/>
            </a:pPr>
            <a:r>
              <a:rPr lang="en-US" sz="3200" b="1" dirty="0">
                <a:solidFill>
                  <a:prstClr val="black"/>
                </a:solidFill>
                <a:latin typeface="Century Gothic" panose="020B0502020202020204" pitchFamily="34" charset="0"/>
              </a:rPr>
              <a:t>Comment </a:t>
            </a:r>
            <a:r>
              <a:rPr lang="en-US" sz="3200" b="1" dirty="0" err="1">
                <a:solidFill>
                  <a:prstClr val="black"/>
                </a:solidFill>
                <a:latin typeface="Century Gothic" panose="020B0502020202020204" pitchFamily="34" charset="0"/>
              </a:rPr>
              <a:t>anticiper</a:t>
            </a:r>
            <a:r>
              <a:rPr lang="en-US" sz="3200" b="1" dirty="0">
                <a:solidFill>
                  <a:prstClr val="black"/>
                </a:solidFill>
                <a:latin typeface="Century Gothic" panose="020B0502020202020204" pitchFamily="34" charset="0"/>
              </a:rPr>
              <a:t> </a:t>
            </a:r>
            <a:r>
              <a:rPr lang="en-US" sz="3200" b="1" dirty="0" err="1">
                <a:solidFill>
                  <a:prstClr val="black"/>
                </a:solidFill>
                <a:latin typeface="Century Gothic" panose="020B0502020202020204" pitchFamily="34" charset="0"/>
              </a:rPr>
              <a:t>sa</a:t>
            </a:r>
            <a:r>
              <a:rPr lang="en-US" sz="3200" b="1" dirty="0">
                <a:solidFill>
                  <a:prstClr val="black"/>
                </a:solidFill>
                <a:latin typeface="Century Gothic" panose="020B0502020202020204" pitchFamily="34" charset="0"/>
              </a:rPr>
              <a:t> candidature ?</a:t>
            </a:r>
          </a:p>
          <a:p>
            <a:pPr defTabSz="914378">
              <a:defRPr/>
            </a:pPr>
            <a:r>
              <a:rPr lang="en-US" sz="3200" dirty="0">
                <a:solidFill>
                  <a:prstClr val="black"/>
                </a:solidFill>
                <a:latin typeface="Century Gothic" panose="020B0502020202020204" pitchFamily="34" charset="0"/>
                <a:sym typeface="Wingdings" panose="05000000000000000000" pitchFamily="2" charset="2"/>
              </a:rPr>
              <a:t> </a:t>
            </a:r>
            <a:r>
              <a:rPr lang="en-US" sz="3200" dirty="0">
                <a:solidFill>
                  <a:prstClr val="black"/>
                </a:solidFill>
                <a:latin typeface="Century Gothic" panose="020B0502020202020204" pitchFamily="34" charset="0"/>
              </a:rPr>
              <a:t>Commencer à </a:t>
            </a:r>
            <a:r>
              <a:rPr lang="en-US" sz="3200" dirty="0" err="1">
                <a:solidFill>
                  <a:prstClr val="black"/>
                </a:solidFill>
                <a:latin typeface="Century Gothic" panose="020B0502020202020204" pitchFamily="34" charset="0"/>
              </a:rPr>
              <a:t>réfléchir</a:t>
            </a:r>
            <a:r>
              <a:rPr lang="en-US" sz="3200" dirty="0">
                <a:solidFill>
                  <a:prstClr val="black"/>
                </a:solidFill>
                <a:latin typeface="Century Gothic" panose="020B0502020202020204" pitchFamily="34" charset="0"/>
              </a:rPr>
              <a:t> à la </a:t>
            </a:r>
            <a:r>
              <a:rPr lang="en-US" sz="3200" dirty="0" err="1">
                <a:solidFill>
                  <a:prstClr val="black"/>
                </a:solidFill>
                <a:latin typeface="Century Gothic" panose="020B0502020202020204" pitchFamily="34" charset="0"/>
              </a:rPr>
              <a:t>thématique</a:t>
            </a:r>
            <a:r>
              <a:rPr lang="en-US" sz="3200" dirty="0">
                <a:solidFill>
                  <a:prstClr val="black"/>
                </a:solidFill>
                <a:latin typeface="Century Gothic" panose="020B0502020202020204" pitchFamily="34" charset="0"/>
              </a:rPr>
              <a:t>, mobiliser les services de la </a:t>
            </a:r>
            <a:r>
              <a:rPr lang="en-US" sz="3200" dirty="0" err="1">
                <a:solidFill>
                  <a:prstClr val="black"/>
                </a:solidFill>
                <a:latin typeface="Century Gothic" panose="020B0502020202020204" pitchFamily="34" charset="0"/>
              </a:rPr>
              <a:t>collectivité</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contacter</a:t>
            </a:r>
            <a:r>
              <a:rPr lang="en-US" sz="3200" dirty="0">
                <a:solidFill>
                  <a:prstClr val="black"/>
                </a:solidFill>
                <a:latin typeface="Century Gothic" panose="020B0502020202020204" pitchFamily="34" charset="0"/>
              </a:rPr>
              <a:t> des villes </a:t>
            </a:r>
            <a:r>
              <a:rPr lang="en-US" sz="3200" dirty="0" err="1">
                <a:solidFill>
                  <a:prstClr val="black"/>
                </a:solidFill>
                <a:latin typeface="Century Gothic" panose="020B0502020202020204" pitchFamily="34" charset="0"/>
              </a:rPr>
              <a:t>européennes</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qu’on</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connait</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partager</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une</a:t>
            </a:r>
            <a:r>
              <a:rPr lang="en-US" sz="3200" dirty="0">
                <a:solidFill>
                  <a:prstClr val="black"/>
                </a:solidFill>
                <a:latin typeface="Century Gothic" panose="020B0502020202020204" pitchFamily="34" charset="0"/>
              </a:rPr>
              <a:t> note au PCN</a:t>
            </a:r>
          </a:p>
        </p:txBody>
      </p:sp>
      <p:sp>
        <p:nvSpPr>
          <p:cNvPr id="9" name="ZoneTexte 8">
            <a:extLst>
              <a:ext uri="{FF2B5EF4-FFF2-40B4-BE49-F238E27FC236}">
                <a16:creationId xmlns:a16="http://schemas.microsoft.com/office/drawing/2014/main" id="{1F580530-243A-4499-AEC2-685DEC22EB74}"/>
              </a:ext>
            </a:extLst>
          </p:cNvPr>
          <p:cNvSpPr txBox="1"/>
          <p:nvPr/>
        </p:nvSpPr>
        <p:spPr>
          <a:xfrm>
            <a:off x="8324852" y="876238"/>
            <a:ext cx="2571750" cy="646331"/>
          </a:xfrm>
          <a:prstGeom prst="rect">
            <a:avLst/>
          </a:prstGeom>
          <a:solidFill>
            <a:srgbClr val="A7BCE3"/>
          </a:solidFill>
        </p:spPr>
        <p:txBody>
          <a:bodyPr wrap="square" rtlCol="0">
            <a:spAutoFit/>
          </a:bodyPr>
          <a:lstStyle/>
          <a:p>
            <a:pPr defTabSz="914378"/>
            <a:r>
              <a:rPr lang="fr-FR" sz="3600" b="1" dirty="0">
                <a:solidFill>
                  <a:prstClr val="white"/>
                </a:solidFill>
                <a:latin typeface="Century Gothic" panose="020B0502020202020204" pitchFamily="34" charset="0"/>
              </a:rPr>
              <a:t>Objectif :</a:t>
            </a:r>
          </a:p>
        </p:txBody>
      </p:sp>
      <p:sp>
        <p:nvSpPr>
          <p:cNvPr id="7" name="Espace réservé du texte 3">
            <a:extLst>
              <a:ext uri="{FF2B5EF4-FFF2-40B4-BE49-F238E27FC236}">
                <a16:creationId xmlns:a16="http://schemas.microsoft.com/office/drawing/2014/main" id="{3D65B608-3845-4CF7-8EEA-D35897206E66}"/>
              </a:ext>
            </a:extLst>
          </p:cNvPr>
          <p:cNvSpPr txBox="1">
            <a:spLocks/>
          </p:cNvSpPr>
          <p:nvPr/>
        </p:nvSpPr>
        <p:spPr>
          <a:xfrm>
            <a:off x="952502" y="8267700"/>
            <a:ext cx="5600698" cy="1565596"/>
          </a:xfrm>
          <a:prstGeom prst="rect">
            <a:avLst/>
          </a:prstGeom>
          <a:solidFill>
            <a:schemeClr val="accent1">
              <a:lumMod val="20000"/>
              <a:lumOff val="80000"/>
            </a:schemeClr>
          </a:solidFill>
        </p:spPr>
        <p:txBody>
          <a:bodyPr vert="horz" lIns="0" tIns="0" rIns="0" bIns="0" rtlCol="0">
            <a:noAutofit/>
          </a:bodyPr>
          <a:lstStyle>
            <a:lvl1pPr marL="0" indent="0" algn="l" defTabSz="914377" rtl="0" eaLnBrk="1" latinLnBrk="0" hangingPunct="1">
              <a:lnSpc>
                <a:spcPct val="100000"/>
              </a:lnSpc>
              <a:spcBef>
                <a:spcPts val="800"/>
              </a:spcBef>
              <a:buFont typeface="Arial" panose="020B0604020202020204" pitchFamily="34" charset="0"/>
              <a:buNone/>
              <a:defRPr sz="3733" b="1" i="0" kern="1200">
                <a:solidFill>
                  <a:srgbClr val="164194"/>
                </a:solidFill>
                <a:latin typeface="Century Gothic" panose="020B0502020202020204" pitchFamily="34" charset="0"/>
                <a:ea typeface="+mn-ea"/>
                <a:cs typeface="+mn-cs"/>
              </a:defRPr>
            </a:lvl1pPr>
            <a:lvl2pPr marL="0" indent="0" algn="l" defTabSz="914377" rtl="0" eaLnBrk="1" latinLnBrk="0" hangingPunct="1">
              <a:lnSpc>
                <a:spcPct val="100000"/>
              </a:lnSpc>
              <a:spcBef>
                <a:spcPts val="800"/>
              </a:spcBef>
              <a:buFont typeface="Arial" panose="020B0604020202020204" pitchFamily="34" charset="0"/>
              <a:buNone/>
              <a:tabLst/>
              <a:defRPr sz="3200" b="0" i="0" kern="1200">
                <a:solidFill>
                  <a:srgbClr val="C60075"/>
                </a:solidFill>
                <a:latin typeface="Arial" panose="020B0604020202020204" pitchFamily="34" charset="0"/>
                <a:ea typeface="+mn-ea"/>
                <a:cs typeface="Arial" panose="020B0604020202020204" pitchFamily="34" charset="0"/>
              </a:defRPr>
            </a:lvl2pPr>
            <a:lvl3pPr marL="654034" indent="-353475" algn="l" defTabSz="914377" rtl="0" eaLnBrk="1" latinLnBrk="0" hangingPunct="1">
              <a:lnSpc>
                <a:spcPct val="100000"/>
              </a:lnSpc>
              <a:spcBef>
                <a:spcPts val="800"/>
              </a:spcBef>
              <a:buClr>
                <a:srgbClr val="164194"/>
              </a:buClr>
              <a:buSzPct val="90000"/>
              <a:buFont typeface=".PingFang SC Regular"/>
              <a:buChar char="◆"/>
              <a:tabLst/>
              <a:defRPr sz="3200" b="1" i="0" kern="1200">
                <a:solidFill>
                  <a:schemeClr val="tx1"/>
                </a:solidFill>
                <a:latin typeface="Arial" panose="020B0604020202020204" pitchFamily="34" charset="0"/>
                <a:ea typeface="+mn-ea"/>
                <a:cs typeface="Arial" panose="020B0604020202020204" pitchFamily="34" charset="0"/>
              </a:defRPr>
            </a:lvl3pPr>
            <a:lvl4pPr marL="656150" indent="-239178" algn="l" defTabSz="914377" rtl="0" eaLnBrk="1" latinLnBrk="0" hangingPunct="1">
              <a:lnSpc>
                <a:spcPct val="100000"/>
              </a:lnSpc>
              <a:spcBef>
                <a:spcPts val="800"/>
              </a:spcBef>
              <a:buClr>
                <a:srgbClr val="C60075"/>
              </a:buClr>
              <a:buSzPct val="100000"/>
              <a:buFont typeface="Adelle Sans Extrabold" pitchFamily="2" charset="77"/>
              <a:buChar char=")"/>
              <a:tabLst/>
              <a:defRPr sz="3200" b="1" i="0" kern="1200">
                <a:solidFill>
                  <a:schemeClr val="tx1"/>
                </a:solidFill>
                <a:latin typeface="Arial" panose="020B0604020202020204" pitchFamily="34" charset="0"/>
                <a:ea typeface="+mn-ea"/>
                <a:cs typeface="Arial" panose="020B0604020202020204" pitchFamily="34" charset="0"/>
              </a:defRPr>
            </a:lvl4pPr>
            <a:lvl5pPr marL="357708" indent="0" algn="l" defTabSz="914377" rtl="0" eaLnBrk="1" latinLnBrk="0" hangingPunct="1">
              <a:lnSpc>
                <a:spcPct val="100000"/>
              </a:lnSpc>
              <a:spcBef>
                <a:spcPts val="800"/>
              </a:spcBef>
              <a:buFont typeface="Arial" panose="020B0604020202020204" pitchFamily="34" charset="0"/>
              <a:buNone/>
              <a:tabLst/>
              <a:defRPr sz="2933"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566">
              <a:spcBef>
                <a:spcPts val="1200"/>
              </a:spcBef>
              <a:defRPr/>
            </a:pPr>
            <a:r>
              <a:rPr lang="fr-FR" sz="2400" dirty="0"/>
              <a:t>Webinaire le 26 mars 15h-17h : </a:t>
            </a:r>
            <a:r>
              <a:rPr lang="fr-FR" sz="2400" dirty="0">
                <a:hlinkClick r:id="rId2"/>
              </a:rPr>
              <a:t>Webinaire national d'information - Appel à réseaux d'action URBACT | urbact.eu</a:t>
            </a:r>
            <a:endParaRPr lang="fr-FR" sz="2400" b="0" dirty="0">
              <a:sym typeface="Wingdings" panose="05000000000000000000" pitchFamily="2" charset="2"/>
            </a:endParaRPr>
          </a:p>
        </p:txBody>
      </p:sp>
    </p:spTree>
    <p:extLst>
      <p:ext uri="{BB962C8B-B14F-4D97-AF65-F5344CB8AC3E}">
        <p14:creationId xmlns:p14="http://schemas.microsoft.com/office/powerpoint/2010/main" val="2012984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746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5AB73C4-E03F-4AEC-8CA9-6638232BDEA9}"/>
              </a:ext>
            </a:extLst>
          </p:cNvPr>
          <p:cNvPicPr>
            <a:picLocks noChangeAspect="1"/>
          </p:cNvPicPr>
          <p:nvPr/>
        </p:nvPicPr>
        <p:blipFill>
          <a:blip r:embed="rId3"/>
          <a:stretch>
            <a:fillRect/>
          </a:stretch>
        </p:blipFill>
        <p:spPr>
          <a:xfrm>
            <a:off x="533400" y="809795"/>
            <a:ext cx="6247145" cy="8839200"/>
          </a:xfrm>
          <a:prstGeom prst="rect">
            <a:avLst/>
          </a:prstGeom>
        </p:spPr>
      </p:pic>
      <p:sp>
        <p:nvSpPr>
          <p:cNvPr id="10" name="ZoneTexte 9">
            <a:extLst>
              <a:ext uri="{FF2B5EF4-FFF2-40B4-BE49-F238E27FC236}">
                <a16:creationId xmlns:a16="http://schemas.microsoft.com/office/drawing/2014/main" id="{BF0D4404-6181-43BF-A3E9-89EDDFF09A2B}"/>
              </a:ext>
            </a:extLst>
          </p:cNvPr>
          <p:cNvSpPr txBox="1"/>
          <p:nvPr/>
        </p:nvSpPr>
        <p:spPr>
          <a:xfrm>
            <a:off x="7237379" y="495300"/>
            <a:ext cx="11049000" cy="144655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1CAF96"/>
                </a:solidFill>
                <a:effectLst/>
                <a:uLnTx/>
                <a:uFillTx/>
                <a:latin typeface="Ubuntu" panose="020B0604020202020204" charset="0"/>
                <a:ea typeface="Tahoma" panose="020B0604030504040204" pitchFamily="34" charset="0"/>
                <a:cs typeface="Tahoma" panose="020B0604030504040204" pitchFamily="34" charset="0"/>
              </a:rPr>
              <a:t>L’Initiative Urbaine Européenne : innover, partager, s’inspirer</a:t>
            </a:r>
            <a:endParaRPr kumimoji="0" lang="fr-FR" sz="4400" b="1" i="0" u="none" strike="noStrike" kern="1200" cap="none" spc="0" normalizeH="0" baseline="0" noProof="0" dirty="0">
              <a:ln>
                <a:noFill/>
              </a:ln>
              <a:solidFill>
                <a:srgbClr val="0C114D"/>
              </a:solidFill>
              <a:effectLst/>
              <a:uLnTx/>
              <a:uFillTx/>
              <a:latin typeface="Ubuntu" panose="020B0604020202020204" charset="0"/>
              <a:ea typeface="Tahoma" panose="020B0604030504040204" pitchFamily="34" charset="0"/>
              <a:cs typeface="Tahoma" panose="020B0604030504040204" pitchFamily="34" charset="0"/>
            </a:endParaRPr>
          </a:p>
        </p:txBody>
      </p:sp>
      <p:sp>
        <p:nvSpPr>
          <p:cNvPr id="11" name="ZoneTexte 10">
            <a:extLst>
              <a:ext uri="{FF2B5EF4-FFF2-40B4-BE49-F238E27FC236}">
                <a16:creationId xmlns:a16="http://schemas.microsoft.com/office/drawing/2014/main" id="{EBA82DE1-16FC-4462-AD49-82BB70FF3E5F}"/>
              </a:ext>
            </a:extLst>
          </p:cNvPr>
          <p:cNvSpPr txBox="1"/>
          <p:nvPr/>
        </p:nvSpPr>
        <p:spPr>
          <a:xfrm>
            <a:off x="7010400" y="2552700"/>
            <a:ext cx="10439400" cy="7141507"/>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Tx/>
              <a:buBlip>
                <a:blip r:embed="rId4"/>
              </a:buBlip>
              <a:tabLst/>
              <a:defRPr/>
            </a:pP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Instrument de la </a:t>
            </a: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Commission européenne </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qui soutient les zones urbaines de toutes tailles par des </a:t>
            </a: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actions innovantes</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 </a:t>
            </a: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le renforcement des capacités et des connaissances</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 </a:t>
            </a: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l’élaboration de politiques et la communication</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 sur le développement urbain durable.</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428625" marR="0" lvl="0" indent="-428625" algn="l" defTabSz="1371600" rtl="0" eaLnBrk="1" fontAlgn="auto" latinLnBrk="0" hangingPunct="1">
              <a:lnSpc>
                <a:spcPct val="150000"/>
              </a:lnSpc>
              <a:spcBef>
                <a:spcPts val="0"/>
              </a:spcBef>
              <a:spcAft>
                <a:spcPts val="0"/>
              </a:spcAft>
              <a:buClrTx/>
              <a:buSzTx/>
              <a:buFontTx/>
              <a:buBlip>
                <a:blip r:embed="rId4"/>
              </a:buBlip>
              <a:tabLst/>
              <a:defRPr/>
            </a:pP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Budget</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 2021-2027 : </a:t>
            </a:r>
            <a:r>
              <a:rPr kumimoji="0" lang="fr-FR" sz="3200" b="1" i="0" u="none" strike="noStrike" kern="1200" cap="none" spc="0" normalizeH="0" baseline="0" noProof="0" dirty="0">
                <a:ln>
                  <a:noFill/>
                </a:ln>
                <a:solidFill>
                  <a:srgbClr val="1CAF96"/>
                </a:solidFill>
                <a:effectLst/>
                <a:uLnTx/>
                <a:uFillTx/>
                <a:latin typeface="Ubuntu"/>
                <a:ea typeface="Tahoma" panose="020B0604030504040204" pitchFamily="34" charset="0"/>
                <a:cs typeface="Tahoma" panose="020B0604030504040204" pitchFamily="34" charset="0"/>
              </a:rPr>
              <a:t>395</a:t>
            </a: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 M €</a:t>
            </a:r>
          </a:p>
          <a:p>
            <a:pPr marL="428625" marR="0" lvl="0" indent="-428625" algn="l" defTabSz="1371600" rtl="0" eaLnBrk="1" fontAlgn="auto" latinLnBrk="0" hangingPunct="1">
              <a:lnSpc>
                <a:spcPct val="150000"/>
              </a:lnSpc>
              <a:spcBef>
                <a:spcPts val="0"/>
              </a:spcBef>
              <a:spcAft>
                <a:spcPts val="0"/>
              </a:spcAft>
              <a:buClrTx/>
              <a:buSzTx/>
              <a:buFontTx/>
              <a:buBlip>
                <a:blip r:embed="rId4"/>
              </a:buBlip>
              <a:tabLst/>
              <a:defRPr/>
            </a:pP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La</a:t>
            </a: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 DG REGIO </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assure la gestion indirecte</a:t>
            </a:r>
          </a:p>
          <a:p>
            <a:pPr marL="428625" marR="0" lvl="0" indent="-428625" algn="l" defTabSz="1371600" rtl="0" eaLnBrk="1" fontAlgn="auto" latinLnBrk="0" hangingPunct="1">
              <a:lnSpc>
                <a:spcPct val="150000"/>
              </a:lnSpc>
              <a:spcBef>
                <a:spcPts val="0"/>
              </a:spcBef>
              <a:spcAft>
                <a:spcPts val="0"/>
              </a:spcAft>
              <a:buClrTx/>
              <a:buSzTx/>
              <a:buFontTx/>
              <a:buBlip>
                <a:blip r:embed="rId4"/>
              </a:buBlip>
              <a:tabLst/>
              <a:defRPr/>
            </a:pP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La</a:t>
            </a: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 Région Hauts-de-France </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en qualité d’Entité mandatée</a:t>
            </a:r>
          </a:p>
          <a:p>
            <a:pPr marL="428625" marR="0" lvl="0" indent="-428625" algn="l" defTabSz="1371600" rtl="0" eaLnBrk="1" fontAlgn="auto" latinLnBrk="0" hangingPunct="1">
              <a:lnSpc>
                <a:spcPct val="150000"/>
              </a:lnSpc>
              <a:spcBef>
                <a:spcPts val="0"/>
              </a:spcBef>
              <a:spcAft>
                <a:spcPts val="0"/>
              </a:spcAft>
              <a:buClrTx/>
              <a:buSzTx/>
              <a:buFontTx/>
              <a:buBlip>
                <a:blip r:embed="rId4"/>
              </a:buBlip>
              <a:tabLst/>
              <a:defRPr/>
            </a:pPr>
            <a:r>
              <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Secrétariat </a:t>
            </a:r>
            <a:r>
              <a:rPr kumimoji="0" lang="fr-FR" sz="32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permanent basé à Lille</a:t>
            </a:r>
          </a:p>
        </p:txBody>
      </p:sp>
    </p:spTree>
    <p:extLst>
      <p:ext uri="{BB962C8B-B14F-4D97-AF65-F5344CB8AC3E}">
        <p14:creationId xmlns:p14="http://schemas.microsoft.com/office/powerpoint/2010/main" val="737605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76CC2-31C1-417F-ADF4-7BD87E01B165}"/>
              </a:ext>
            </a:extLst>
          </p:cNvPr>
          <p:cNvSpPr txBox="1"/>
          <p:nvPr/>
        </p:nvSpPr>
        <p:spPr>
          <a:xfrm>
            <a:off x="457200" y="256536"/>
            <a:ext cx="11430000" cy="76944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1CAF96"/>
                </a:solidFill>
                <a:effectLst/>
                <a:uLnTx/>
                <a:uFillTx/>
                <a:latin typeface="Ubuntu"/>
                <a:ea typeface="Tahoma" panose="020B0604030504040204" pitchFamily="34" charset="0"/>
                <a:cs typeface="Tahoma" panose="020B0604030504040204" pitchFamily="34" charset="0"/>
              </a:rPr>
              <a:t>3 domaines d’interventions principaux </a:t>
            </a:r>
            <a:endParaRPr kumimoji="0" lang="fr-FR" sz="44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0A4AD600-6CAE-4134-B1D3-7DE5BCFC5373}"/>
              </a:ext>
            </a:extLst>
          </p:cNvPr>
          <p:cNvSpPr/>
          <p:nvPr/>
        </p:nvSpPr>
        <p:spPr>
          <a:xfrm>
            <a:off x="457200" y="1573230"/>
            <a:ext cx="4724400" cy="859947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4" name="ZoneTexte 3">
            <a:extLst>
              <a:ext uri="{FF2B5EF4-FFF2-40B4-BE49-F238E27FC236}">
                <a16:creationId xmlns:a16="http://schemas.microsoft.com/office/drawing/2014/main" id="{3EE0518B-4ECD-4673-AAC8-1EF6B52CD563}"/>
              </a:ext>
            </a:extLst>
          </p:cNvPr>
          <p:cNvSpPr txBox="1"/>
          <p:nvPr/>
        </p:nvSpPr>
        <p:spPr>
          <a:xfrm>
            <a:off x="429491" y="2120470"/>
            <a:ext cx="4724400" cy="729430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FINANCEMENT DE PROJETS INNOVANTS</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DISPOSITIFS POUR SOUTENIR ET RENFORCER LES CAPACITES DES VILLES</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ACTIVITES DE DISSEMINATION ET D’ECHANGES DE CONNAISSANCES</a:t>
            </a:r>
          </a:p>
        </p:txBody>
      </p:sp>
      <p:sp>
        <p:nvSpPr>
          <p:cNvPr id="6" name="Rectangle : coins arrondis 5">
            <a:extLst>
              <a:ext uri="{FF2B5EF4-FFF2-40B4-BE49-F238E27FC236}">
                <a16:creationId xmlns:a16="http://schemas.microsoft.com/office/drawing/2014/main" id="{EF89AD5F-1B4E-471F-B7D5-91847218B118}"/>
              </a:ext>
            </a:extLst>
          </p:cNvPr>
          <p:cNvSpPr/>
          <p:nvPr/>
        </p:nvSpPr>
        <p:spPr>
          <a:xfrm>
            <a:off x="1026167" y="3431275"/>
            <a:ext cx="3657600" cy="304800"/>
          </a:xfrm>
          <a:prstGeom prst="roundRect">
            <a:avLst/>
          </a:prstGeom>
          <a:solidFill>
            <a:srgbClr val="1CA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ectangle : coins arrondis 6">
            <a:extLst>
              <a:ext uri="{FF2B5EF4-FFF2-40B4-BE49-F238E27FC236}">
                <a16:creationId xmlns:a16="http://schemas.microsoft.com/office/drawing/2014/main" id="{79070F19-C597-4BF3-9394-643892F5CABC}"/>
              </a:ext>
            </a:extLst>
          </p:cNvPr>
          <p:cNvSpPr/>
          <p:nvPr/>
        </p:nvSpPr>
        <p:spPr>
          <a:xfrm>
            <a:off x="1027052" y="6819900"/>
            <a:ext cx="3657600" cy="304800"/>
          </a:xfrm>
          <a:prstGeom prst="roundRect">
            <a:avLst/>
          </a:prstGeom>
          <a:solidFill>
            <a:srgbClr val="1CA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8" name="Rectangle : coins arrondis 7">
            <a:extLst>
              <a:ext uri="{FF2B5EF4-FFF2-40B4-BE49-F238E27FC236}">
                <a16:creationId xmlns:a16="http://schemas.microsoft.com/office/drawing/2014/main" id="{96262AFB-CBEE-49E9-8969-A3B78CFC48F1}"/>
              </a:ext>
            </a:extLst>
          </p:cNvPr>
          <p:cNvSpPr/>
          <p:nvPr/>
        </p:nvSpPr>
        <p:spPr>
          <a:xfrm>
            <a:off x="962891" y="9625391"/>
            <a:ext cx="3657600" cy="304800"/>
          </a:xfrm>
          <a:prstGeom prst="roundRect">
            <a:avLst/>
          </a:prstGeom>
          <a:solidFill>
            <a:srgbClr val="1CA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9" name="ZoneTexte 8">
            <a:extLst>
              <a:ext uri="{FF2B5EF4-FFF2-40B4-BE49-F238E27FC236}">
                <a16:creationId xmlns:a16="http://schemas.microsoft.com/office/drawing/2014/main" id="{A38D02BC-136B-412C-951A-BED122F5756F}"/>
              </a:ext>
            </a:extLst>
          </p:cNvPr>
          <p:cNvSpPr txBox="1"/>
          <p:nvPr/>
        </p:nvSpPr>
        <p:spPr>
          <a:xfrm>
            <a:off x="5580440" y="1467887"/>
            <a:ext cx="7650652" cy="8599470"/>
          </a:xfrm>
          <a:prstGeom prst="rect">
            <a:avLst/>
          </a:prstGeom>
          <a:noFill/>
        </p:spPr>
        <p:txBody>
          <a:bodyPr wrap="square" rtlCol="0">
            <a:spAutoFit/>
          </a:bodyPr>
          <a:lstStyle/>
          <a:p>
            <a:pPr marL="428625" marR="0" lvl="0" indent="-428625" algn="l" defTabSz="1371600" rtl="0" eaLnBrk="1" fontAlgn="auto" latinLnBrk="0" hangingPunct="1">
              <a:lnSpc>
                <a:spcPct val="150000"/>
              </a:lnSpc>
              <a:spcBef>
                <a:spcPts val="0"/>
              </a:spcBef>
              <a:spcAft>
                <a:spcPts val="0"/>
              </a:spcAft>
              <a:buClrTx/>
              <a:buSzTx/>
              <a:buFontTx/>
              <a:buBlip>
                <a:blip r:embed="rId2"/>
              </a:buBlip>
              <a:tabLst/>
              <a:defRPr/>
            </a:pPr>
            <a:r>
              <a:rPr kumimoji="0" lang="fr-FR" sz="2800" b="1" i="0" u="none" strike="noStrike" kern="1200" cap="none" spc="0" normalizeH="0" baseline="0" noProof="0" dirty="0">
                <a:ln>
                  <a:noFill/>
                </a:ln>
                <a:solidFill>
                  <a:srgbClr val="1CAF96"/>
                </a:solidFill>
                <a:effectLst/>
                <a:uLnTx/>
                <a:uFillTx/>
                <a:latin typeface="Ubuntu"/>
                <a:ea typeface="Tahoma" panose="020B0604030504040204" pitchFamily="34" charset="0"/>
                <a:cs typeface="Tahoma" panose="020B0604030504040204" pitchFamily="34" charset="0"/>
              </a:rPr>
              <a:t>Actions Innovantes. </a:t>
            </a:r>
            <a:r>
              <a:rPr kumimoji="0" lang="fr-FR" sz="28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Expérimenter une solution innovante, transférable et adaptée au contexte européen sur un enjeu de développement urbain durable</a:t>
            </a:r>
          </a:p>
          <a:p>
            <a:pPr marL="0" marR="0" lvl="0" indent="0" algn="l" defTabSz="1371600" rtl="0" eaLnBrk="1" fontAlgn="auto" latinLnBrk="0" hangingPunct="1">
              <a:lnSpc>
                <a:spcPct val="15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428625" marR="0" lvl="0" indent="-428625" algn="l" defTabSz="1371600" rtl="0" eaLnBrk="1" fontAlgn="auto" latinLnBrk="0" hangingPunct="1">
              <a:lnSpc>
                <a:spcPct val="150000"/>
              </a:lnSpc>
              <a:spcBef>
                <a:spcPts val="0"/>
              </a:spcBef>
              <a:spcAft>
                <a:spcPts val="0"/>
              </a:spcAft>
              <a:buClrTx/>
              <a:buSzTx/>
              <a:buFontTx/>
              <a:buBlip>
                <a:blip r:embed="rId2"/>
              </a:buBlip>
              <a:tabLst/>
              <a:defRPr/>
            </a:pPr>
            <a:r>
              <a:rPr kumimoji="0" lang="fr-FR" sz="2800" b="1" i="0" u="none" strike="noStrike" kern="1200" cap="none" spc="0" normalizeH="0" baseline="0" noProof="0" dirty="0">
                <a:ln>
                  <a:noFill/>
                </a:ln>
                <a:solidFill>
                  <a:srgbClr val="1CAF96"/>
                </a:solidFill>
                <a:effectLst/>
                <a:uLnTx/>
                <a:uFillTx/>
                <a:latin typeface="Ubuntu"/>
                <a:ea typeface="Tahoma" panose="020B0604030504040204" pitchFamily="34" charset="0"/>
                <a:cs typeface="Tahoma" panose="020B0604030504040204" pitchFamily="34" charset="0"/>
              </a:rPr>
              <a:t>Renforcement des capacités. </a:t>
            </a:r>
            <a:r>
              <a:rPr kumimoji="0" lang="fr-FR" sz="28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Renforcer les capacités des villes et de leurs agents sur des thématiques urbaines durables</a:t>
            </a:r>
          </a:p>
          <a:p>
            <a:pPr marL="0" marR="0" lvl="0" indent="0" algn="ctr" defTabSz="1371600" rtl="0" eaLnBrk="1" fontAlgn="auto" latinLnBrk="0" hangingPunct="1">
              <a:lnSpc>
                <a:spcPct val="15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endParaRPr>
          </a:p>
          <a:p>
            <a:pPr marL="428625" marR="0" lvl="0" indent="-428625" algn="l" defTabSz="1371600" rtl="0" eaLnBrk="1" fontAlgn="auto" latinLnBrk="0" hangingPunct="1">
              <a:lnSpc>
                <a:spcPct val="150000"/>
              </a:lnSpc>
              <a:spcBef>
                <a:spcPts val="0"/>
              </a:spcBef>
              <a:spcAft>
                <a:spcPts val="0"/>
              </a:spcAft>
              <a:buClrTx/>
              <a:buSzTx/>
              <a:buFontTx/>
              <a:buBlip>
                <a:blip r:embed="rId2"/>
              </a:buBlip>
              <a:tabLst/>
              <a:defRPr/>
            </a:pPr>
            <a:r>
              <a:rPr kumimoji="0" lang="fr-FR" sz="2800" b="1" i="0" u="none" strike="noStrike" kern="1200" cap="none" spc="0" normalizeH="0" baseline="0" noProof="0" dirty="0">
                <a:ln>
                  <a:noFill/>
                </a:ln>
                <a:solidFill>
                  <a:srgbClr val="1CAF96"/>
                </a:solidFill>
                <a:effectLst/>
                <a:uLnTx/>
                <a:uFillTx/>
                <a:latin typeface="Ubuntu"/>
                <a:ea typeface="Tahoma" panose="020B0604030504040204" pitchFamily="34" charset="0"/>
                <a:cs typeface="Tahoma" panose="020B0604030504040204" pitchFamily="34" charset="0"/>
              </a:rPr>
              <a:t>Connaissances. </a:t>
            </a:r>
            <a:r>
              <a:rPr kumimoji="0" lang="fr-FR" sz="2800" b="0" i="0" u="none" strike="noStrike" kern="1200" cap="none" spc="0" normalizeH="0" baseline="0" noProof="0" dirty="0">
                <a:ln>
                  <a:noFill/>
                </a:ln>
                <a:solidFill>
                  <a:srgbClr val="0C114D"/>
                </a:solidFill>
                <a:effectLst/>
                <a:uLnTx/>
                <a:uFillTx/>
                <a:latin typeface="Ubuntu"/>
                <a:ea typeface="Tahoma" panose="020B0604030504040204" pitchFamily="34" charset="0"/>
                <a:cs typeface="Tahoma" panose="020B0604030504040204" pitchFamily="34" charset="0"/>
              </a:rPr>
              <a:t>Communiquer et disséminer des bonnes pratiques et des idées issues des projets réalisés afin de capitaliser sur leurs expériences </a:t>
            </a:r>
          </a:p>
        </p:txBody>
      </p:sp>
      <p:sp>
        <p:nvSpPr>
          <p:cNvPr id="10" name="Rectangle : coins arrondis 9">
            <a:extLst>
              <a:ext uri="{FF2B5EF4-FFF2-40B4-BE49-F238E27FC236}">
                <a16:creationId xmlns:a16="http://schemas.microsoft.com/office/drawing/2014/main" id="{0C464F2D-A471-4C47-9B57-BD18C5C3CE66}"/>
              </a:ext>
            </a:extLst>
          </p:cNvPr>
          <p:cNvSpPr/>
          <p:nvPr/>
        </p:nvSpPr>
        <p:spPr>
          <a:xfrm>
            <a:off x="14344444" y="1866900"/>
            <a:ext cx="3038019" cy="1097280"/>
          </a:xfrm>
          <a:prstGeom prst="roundRect">
            <a:avLst/>
          </a:prstGeom>
          <a:solidFill>
            <a:srgbClr val="0C1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Ubuntu" panose="020B0604020202020204" charset="0"/>
                <a:ea typeface="+mn-ea"/>
                <a:cs typeface="Ubuntu" panose="020B0604020202020204" charset="0"/>
                <a:sym typeface="Wingdings" panose="05000000000000000000" pitchFamily="2" charset="2"/>
              </a:rPr>
              <a:t>4e appel lancé le 25 février 2026</a:t>
            </a:r>
          </a:p>
        </p:txBody>
      </p:sp>
      <p:sp>
        <p:nvSpPr>
          <p:cNvPr id="11" name="Rectangle : coins arrondis 10">
            <a:extLst>
              <a:ext uri="{FF2B5EF4-FFF2-40B4-BE49-F238E27FC236}">
                <a16:creationId xmlns:a16="http://schemas.microsoft.com/office/drawing/2014/main" id="{6E132F1C-07B3-4E78-9302-E74D51CE8698}"/>
              </a:ext>
            </a:extLst>
          </p:cNvPr>
          <p:cNvSpPr/>
          <p:nvPr/>
        </p:nvSpPr>
        <p:spPr>
          <a:xfrm>
            <a:off x="13792200" y="4862783"/>
            <a:ext cx="4142509" cy="1652317"/>
          </a:xfrm>
          <a:prstGeom prst="roundRect">
            <a:avLst/>
          </a:prstGeom>
          <a:solidFill>
            <a:srgbClr val="0C1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City-to-City exchanges : </a:t>
            </a:r>
            <a:r>
              <a:rPr kumimoji="0" lang="en-US" sz="2400" b="1" i="0" u="none" strike="noStrike" kern="1200" cap="none" spc="0" normalizeH="0" baseline="0" noProof="0" dirty="0" err="1">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ouvert</a:t>
            </a:r>
            <a:r>
              <a:rPr kumimoji="0" lang="en-US"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 </a:t>
            </a:r>
            <a:r>
              <a:rPr kumimoji="0" lang="en-US" sz="2400" b="1" i="0" u="none" strike="noStrike" kern="1200" cap="none" spc="0" normalizeH="0" baseline="0" noProof="0" dirty="0" err="1">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en</a:t>
            </a:r>
            <a:r>
              <a:rPr kumimoji="0" lang="en-US"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 </a:t>
            </a:r>
            <a:r>
              <a:rPr kumimoji="0" lang="en-US" sz="2400" b="1" i="0" u="none" strike="noStrike" kern="1200" cap="none" spc="0" normalizeH="0" baseline="0" noProof="0" dirty="0" err="1">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continu</a:t>
            </a:r>
            <a:endParaRPr kumimoji="0" lang="en-US"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Peer Reviews : 11 mars 2026</a:t>
            </a:r>
          </a:p>
        </p:txBody>
      </p:sp>
      <p:sp>
        <p:nvSpPr>
          <p:cNvPr id="12" name="Rectangle : coins arrondis 11">
            <a:extLst>
              <a:ext uri="{FF2B5EF4-FFF2-40B4-BE49-F238E27FC236}">
                <a16:creationId xmlns:a16="http://schemas.microsoft.com/office/drawing/2014/main" id="{1C69C0F8-4F11-4F9A-8635-DE7B5E1F95F1}"/>
              </a:ext>
            </a:extLst>
          </p:cNvPr>
          <p:cNvSpPr/>
          <p:nvPr/>
        </p:nvSpPr>
        <p:spPr>
          <a:xfrm>
            <a:off x="14486863" y="8105105"/>
            <a:ext cx="2895600" cy="1097280"/>
          </a:xfrm>
          <a:prstGeom prst="roundRect">
            <a:avLst/>
          </a:prstGeom>
          <a:solidFill>
            <a:srgbClr val="0C1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Plateforme </a:t>
            </a:r>
            <a:r>
              <a:rPr kumimoji="0" lang="fr-FR" sz="2400" b="1" i="0" u="none" strike="noStrike" kern="1200" cap="none" spc="0" normalizeH="0" baseline="0" noProof="0" dirty="0" err="1">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Portico</a:t>
            </a:r>
            <a:endParaRPr kumimoji="0" lang="fr-FR"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endParaRPr>
          </a:p>
        </p:txBody>
      </p:sp>
    </p:spTree>
    <p:extLst>
      <p:ext uri="{BB962C8B-B14F-4D97-AF65-F5344CB8AC3E}">
        <p14:creationId xmlns:p14="http://schemas.microsoft.com/office/powerpoint/2010/main" val="3511875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5E243-3C77-BD30-3A71-537BA8AFE415}"/>
              </a:ext>
            </a:extLst>
          </p:cNvPr>
          <p:cNvSpPr txBox="1"/>
          <p:nvPr/>
        </p:nvSpPr>
        <p:spPr>
          <a:xfrm>
            <a:off x="6400800" y="4420225"/>
            <a:ext cx="5963979" cy="144655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C114D"/>
                </a:solidFill>
                <a:effectLst/>
                <a:uLnTx/>
                <a:uFillTx/>
                <a:latin typeface="Tahoma"/>
                <a:ea typeface="+mn-ea"/>
                <a:cs typeface="+mn-cs"/>
              </a:rPr>
              <a:t>Appel Actions Innovantes</a:t>
            </a:r>
            <a:endParaRPr kumimoji="0" lang="en-GB" sz="4400" b="1" i="0" u="none" strike="noStrike" kern="1200" cap="none" spc="0" normalizeH="0" baseline="0" noProof="0" dirty="0">
              <a:ln>
                <a:noFill/>
              </a:ln>
              <a:solidFill>
                <a:srgbClr val="0C114D"/>
              </a:solidFill>
              <a:effectLst/>
              <a:uLnTx/>
              <a:uFillTx/>
              <a:latin typeface="Tahoma"/>
              <a:ea typeface="+mn-ea"/>
              <a:cs typeface="+mn-cs"/>
            </a:endParaRPr>
          </a:p>
        </p:txBody>
      </p:sp>
    </p:spTree>
    <p:extLst>
      <p:ext uri="{BB962C8B-B14F-4D97-AF65-F5344CB8AC3E}">
        <p14:creationId xmlns:p14="http://schemas.microsoft.com/office/powerpoint/2010/main" val="370499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33062E49-7C47-49B8-8EF1-E8FBC80E33B2}"/>
              </a:ext>
            </a:extLst>
          </p:cNvPr>
          <p:cNvGrpSpPr/>
          <p:nvPr/>
        </p:nvGrpSpPr>
        <p:grpSpPr>
          <a:xfrm>
            <a:off x="317995" y="3336770"/>
            <a:ext cx="1102526" cy="1668470"/>
            <a:chOff x="9746929" y="2276872"/>
            <a:chExt cx="2109711" cy="3427866"/>
          </a:xfrm>
        </p:grpSpPr>
        <p:pic>
          <p:nvPicPr>
            <p:cNvPr id="3" name="Graphic 1" descr="City with solid fill">
              <a:extLst>
                <a:ext uri="{FF2B5EF4-FFF2-40B4-BE49-F238E27FC236}">
                  <a16:creationId xmlns:a16="http://schemas.microsoft.com/office/drawing/2014/main" id="{3F265516-867E-4580-A4DF-0DABD2F35E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807931" y="3717032"/>
              <a:ext cx="1987706" cy="1987706"/>
            </a:xfrm>
            <a:prstGeom prst="rect">
              <a:avLst/>
            </a:prstGeom>
          </p:spPr>
        </p:pic>
        <p:pic>
          <p:nvPicPr>
            <p:cNvPr id="4" name="Graphic 2" descr="City outline">
              <a:extLst>
                <a:ext uri="{FF2B5EF4-FFF2-40B4-BE49-F238E27FC236}">
                  <a16:creationId xmlns:a16="http://schemas.microsoft.com/office/drawing/2014/main" id="{4C26EA18-881B-41E6-94A0-027724753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6929" y="2276872"/>
              <a:ext cx="2109711" cy="2109711"/>
            </a:xfrm>
            <a:prstGeom prst="rect">
              <a:avLst/>
            </a:prstGeom>
          </p:spPr>
        </p:pic>
      </p:grpSp>
      <p:sp>
        <p:nvSpPr>
          <p:cNvPr id="5" name="Rectangle : coins arrondis 1">
            <a:extLst>
              <a:ext uri="{FF2B5EF4-FFF2-40B4-BE49-F238E27FC236}">
                <a16:creationId xmlns:a16="http://schemas.microsoft.com/office/drawing/2014/main" id="{96ACEE3F-1BA6-4CD2-8612-B9C230EEDE0F}"/>
              </a:ext>
            </a:extLst>
          </p:cNvPr>
          <p:cNvSpPr/>
          <p:nvPr/>
        </p:nvSpPr>
        <p:spPr>
          <a:xfrm>
            <a:off x="415826" y="356788"/>
            <a:ext cx="9372600" cy="11489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04000"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FFFF"/>
                </a:solidFill>
                <a:effectLst/>
                <a:uLnTx/>
                <a:uFillTx/>
                <a:latin typeface="Ubuntu" panose="020B0504030602030204" pitchFamily="34" charset="0"/>
                <a:ea typeface="Tahoma" panose="020B0604030504040204" pitchFamily="34" charset="0"/>
                <a:cs typeface="Tahoma" panose="020B0604030504040204" pitchFamily="34" charset="0"/>
              </a:rPr>
              <a:t>Appel 4 “Actions Innovantes”</a:t>
            </a:r>
          </a:p>
        </p:txBody>
      </p:sp>
      <p:sp>
        <p:nvSpPr>
          <p:cNvPr id="6" name="TextBox 3">
            <a:extLst>
              <a:ext uri="{FF2B5EF4-FFF2-40B4-BE49-F238E27FC236}">
                <a16:creationId xmlns:a16="http://schemas.microsoft.com/office/drawing/2014/main" id="{3611CC2B-AFA5-47E3-BBAD-AE83222725C4}"/>
              </a:ext>
            </a:extLst>
          </p:cNvPr>
          <p:cNvSpPr txBox="1"/>
          <p:nvPr/>
        </p:nvSpPr>
        <p:spPr>
          <a:xfrm>
            <a:off x="726274" y="1790700"/>
            <a:ext cx="12415853" cy="739818"/>
          </a:xfrm>
          <a:prstGeom prst="rect">
            <a:avLst/>
          </a:prstGeom>
          <a:noFill/>
        </p:spPr>
        <p:txBody>
          <a:bodyPr wrap="square" rtlCol="0">
            <a:spAutoFit/>
          </a:bodyPr>
          <a:lstStyle/>
          <a:p>
            <a:pPr marL="428625" marR="0" lvl="0" indent="-428625" algn="just" defTabSz="1371600" rtl="0" eaLnBrk="1" fontAlgn="auto" latinLnBrk="0" hangingPunct="1">
              <a:lnSpc>
                <a:spcPct val="150000"/>
              </a:lnSpc>
              <a:spcBef>
                <a:spcPts val="0"/>
              </a:spcBef>
              <a:spcAft>
                <a:spcPts val="0"/>
              </a:spcAft>
              <a:buClrTx/>
              <a:buSzTx/>
              <a:buFontTx/>
              <a:buBlip>
                <a:blip r:embed="rId6"/>
              </a:buBlip>
              <a:tabLst/>
              <a:defRPr/>
            </a:pPr>
            <a:r>
              <a:rPr kumimoji="0" lang="fr-FR" sz="32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 Clôture le </a:t>
            </a:r>
            <a:r>
              <a:rPr lang="fr-FR" sz="3200" b="1" dirty="0">
                <a:solidFill>
                  <a:srgbClr val="1CAF96"/>
                </a:solidFill>
                <a:latin typeface="Ubuntu Light" panose="020B0304030602030204" pitchFamily="34" charset="0"/>
                <a:ea typeface="Tahoma" panose="020B0604030504040204" pitchFamily="34" charset="0"/>
                <a:cs typeface="Tahoma" panose="020B0604030504040204" pitchFamily="34" charset="0"/>
              </a:rPr>
              <a:t>15</a:t>
            </a:r>
            <a:r>
              <a:rPr kumimoji="0" lang="fr-FR" sz="32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 </a:t>
            </a:r>
            <a:r>
              <a:rPr kumimoji="0" lang="fr-FR" sz="3200" b="1"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juin 2026</a:t>
            </a:r>
          </a:p>
        </p:txBody>
      </p:sp>
      <p:sp>
        <p:nvSpPr>
          <p:cNvPr id="7" name="TextBox 3">
            <a:extLst>
              <a:ext uri="{FF2B5EF4-FFF2-40B4-BE49-F238E27FC236}">
                <a16:creationId xmlns:a16="http://schemas.microsoft.com/office/drawing/2014/main" id="{1C1A61E2-49D7-4C7B-8923-1C7666EDFFF3}"/>
              </a:ext>
            </a:extLst>
          </p:cNvPr>
          <p:cNvSpPr txBox="1"/>
          <p:nvPr/>
        </p:nvSpPr>
        <p:spPr>
          <a:xfrm>
            <a:off x="1577833" y="3206106"/>
            <a:ext cx="7566168" cy="3508653"/>
          </a:xfrm>
          <a:prstGeom prst="rect">
            <a:avLst/>
          </a:prstGeom>
          <a:noFill/>
        </p:spPr>
        <p:txBody>
          <a:bodyPr wrap="square" rtlCol="0">
            <a:spAutoFit/>
          </a:bodyPr>
          <a:lstStyle/>
          <a:p>
            <a:pPr marL="428625" marR="0" lvl="0" indent="-428625" algn="l" defTabSz="1371600" rtl="0" eaLnBrk="1" fontAlgn="auto" latinLnBrk="0" hangingPunct="1">
              <a:lnSpc>
                <a:spcPct val="150000"/>
              </a:lnSpc>
              <a:spcBef>
                <a:spcPts val="0"/>
              </a:spcBef>
              <a:spcAft>
                <a:spcPts val="0"/>
              </a:spcAft>
              <a:buClrTx/>
              <a:buSzTx/>
              <a:buFontTx/>
              <a:buBlip>
                <a:blip r:embed="rId6"/>
              </a:buBlip>
              <a:tabLst/>
              <a:defRPr/>
            </a:pPr>
            <a:r>
              <a:rPr kumimoji="0" lang="fr-FR" sz="3600" b="1" i="0" u="none" strike="noStrike" kern="1200" cap="none" spc="0" normalizeH="0" baseline="0" noProof="0" dirty="0">
                <a:ln>
                  <a:noFill/>
                </a:ln>
                <a:solidFill>
                  <a:srgbClr val="1CAF96"/>
                </a:solidFill>
                <a:effectLst/>
                <a:uLnTx/>
                <a:uFillTx/>
                <a:latin typeface="Ubuntu Light" panose="020B0304030602030204" pitchFamily="34" charset="0"/>
                <a:ea typeface="Tahoma" panose="020B0604030504040204" pitchFamily="34" charset="0"/>
                <a:cs typeface="Tahoma" panose="020B0604030504040204" pitchFamily="34" charset="0"/>
              </a:rPr>
              <a:t> </a:t>
            </a:r>
            <a:r>
              <a:rPr kumimoji="0" lang="fr-FR" sz="3400" b="1" i="0" u="none" strike="noStrike" kern="1200" cap="none" spc="0" normalizeH="0" baseline="0" noProof="0" dirty="0">
                <a:ln>
                  <a:noFill/>
                </a:ln>
                <a:solidFill>
                  <a:srgbClr val="1CAF96"/>
                </a:solidFill>
                <a:effectLst/>
                <a:uLnTx/>
                <a:uFillTx/>
                <a:latin typeface="Ubuntu Light" panose="020B0304030602030204" pitchFamily="34" charset="0"/>
                <a:ea typeface="Tahoma" panose="020B0604030504040204" pitchFamily="34" charset="0"/>
                <a:cs typeface="Tahoma" panose="020B0604030504040204" pitchFamily="34" charset="0"/>
              </a:rPr>
              <a:t>Autorités urbaines &gt; 25 000 hab. </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Villes de petites et moyennes tailles, avec une faible expérience dans les fonds européens</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Villes dynamiques souhaitant expérimenter, même avec moins d’expérience sur le sujet de l’innovation</a:t>
            </a:r>
          </a:p>
        </p:txBody>
      </p:sp>
      <p:pic>
        <p:nvPicPr>
          <p:cNvPr id="8" name="Graphic 1" descr="Artificial Intelligence with solid fill">
            <a:extLst>
              <a:ext uri="{FF2B5EF4-FFF2-40B4-BE49-F238E27FC236}">
                <a16:creationId xmlns:a16="http://schemas.microsoft.com/office/drawing/2014/main" id="{73B565F8-162F-40D9-912E-EEFC3AE40C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8155" y="3380183"/>
            <a:ext cx="1480194" cy="1480194"/>
          </a:xfrm>
          <a:prstGeom prst="rect">
            <a:avLst/>
          </a:prstGeom>
        </p:spPr>
      </p:pic>
      <p:sp>
        <p:nvSpPr>
          <p:cNvPr id="9" name="ZoneTexte 8">
            <a:extLst>
              <a:ext uri="{FF2B5EF4-FFF2-40B4-BE49-F238E27FC236}">
                <a16:creationId xmlns:a16="http://schemas.microsoft.com/office/drawing/2014/main" id="{A27157C9-84AF-40A6-91A3-FAA39AF9CAAF}"/>
              </a:ext>
            </a:extLst>
          </p:cNvPr>
          <p:cNvSpPr txBox="1"/>
          <p:nvPr/>
        </p:nvSpPr>
        <p:spPr>
          <a:xfrm>
            <a:off x="292862" y="6976154"/>
            <a:ext cx="4191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0C114D"/>
                </a:solidFill>
                <a:effectLst/>
                <a:uLnTx/>
                <a:uFillTx/>
                <a:latin typeface="Ubuntu" panose="020B0504030602030204"/>
                <a:ea typeface="+mn-ea"/>
                <a:cs typeface="+mn-cs"/>
              </a:rPr>
              <a:t>€</a:t>
            </a:r>
            <a:endParaRPr kumimoji="0" lang="fr-FR" sz="8000" b="1" i="0" u="none" strike="noStrike" kern="1200" cap="none" spc="0" normalizeH="0" baseline="0" noProof="0" dirty="0">
              <a:ln>
                <a:noFill/>
              </a:ln>
              <a:solidFill>
                <a:srgbClr val="0C114D"/>
              </a:solidFill>
              <a:effectLst/>
              <a:uLnTx/>
              <a:uFillTx/>
              <a:latin typeface="Ubuntu" panose="020B0504030602030204"/>
              <a:ea typeface="+mn-ea"/>
              <a:cs typeface="+mn-cs"/>
            </a:endParaRPr>
          </a:p>
        </p:txBody>
      </p:sp>
      <p:sp>
        <p:nvSpPr>
          <p:cNvPr id="10" name="TextBox 3">
            <a:extLst>
              <a:ext uri="{FF2B5EF4-FFF2-40B4-BE49-F238E27FC236}">
                <a16:creationId xmlns:a16="http://schemas.microsoft.com/office/drawing/2014/main" id="{47C78C44-503D-4EC6-988E-7679CA1C26CE}"/>
              </a:ext>
            </a:extLst>
          </p:cNvPr>
          <p:cNvSpPr txBox="1"/>
          <p:nvPr/>
        </p:nvSpPr>
        <p:spPr>
          <a:xfrm>
            <a:off x="1577832" y="7190237"/>
            <a:ext cx="8410420" cy="2431435"/>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Tx/>
              <a:buBlip>
                <a:blip r:embed="rId6"/>
              </a:buBlip>
              <a:tabLst/>
              <a:defRPr/>
            </a:pPr>
            <a:r>
              <a:rPr kumimoji="0" lang="fr-FR" sz="3400" b="1" i="0" u="none" strike="noStrike" kern="1200" cap="none" spc="0" normalizeH="0" baseline="0" noProof="0" dirty="0">
                <a:ln>
                  <a:noFill/>
                </a:ln>
                <a:solidFill>
                  <a:srgbClr val="1CAF96"/>
                </a:solidFill>
                <a:effectLst/>
                <a:uLnTx/>
                <a:uFillTx/>
                <a:latin typeface="Ubuntu Light" panose="020B0304030602030204" pitchFamily="34" charset="0"/>
                <a:ea typeface="Tahoma" panose="020B0604030504040204" pitchFamily="34" charset="0"/>
                <a:cs typeface="Tahoma" panose="020B0604030504040204" pitchFamily="34" charset="0"/>
              </a:rPr>
              <a:t>Cofinancement FEDER de 2 millions d’euros (80% de cofinancement)</a:t>
            </a:r>
          </a:p>
          <a:p>
            <a:pPr marL="428625" marR="0" lvl="0" indent="-428625" algn="l" defTabSz="1371600" rtl="0" eaLnBrk="1" fontAlgn="auto" latinLnBrk="0" hangingPunct="1">
              <a:lnSpc>
                <a:spcPct val="100000"/>
              </a:lnSpc>
              <a:spcBef>
                <a:spcPts val="0"/>
              </a:spcBef>
              <a:spcAft>
                <a:spcPts val="0"/>
              </a:spcAft>
              <a:buClrTx/>
              <a:buSzTx/>
              <a:buFontTx/>
              <a:buBlip>
                <a:blip r:embed="rId6"/>
              </a:buBlip>
              <a:tabLst/>
              <a:defRPr/>
            </a:pPr>
            <a:r>
              <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Projet de 2,5M € au total</a:t>
            </a:r>
          </a:p>
          <a:p>
            <a:pPr marL="428625" marR="0" lvl="0" indent="-428625" algn="l" defTabSz="1371600" rtl="0" eaLnBrk="1" fontAlgn="auto" latinLnBrk="0" hangingPunct="1">
              <a:lnSpc>
                <a:spcPct val="100000"/>
              </a:lnSpc>
              <a:spcBef>
                <a:spcPts val="0"/>
              </a:spcBef>
              <a:spcAft>
                <a:spcPts val="0"/>
              </a:spcAft>
              <a:buClrTx/>
              <a:buSzTx/>
              <a:buFontTx/>
              <a:buBlip>
                <a:blip r:embed="rId6"/>
              </a:buBlip>
              <a:tabLst/>
              <a:defRPr/>
            </a:pPr>
            <a:r>
              <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Investissements soutenus</a:t>
            </a:r>
          </a:p>
          <a:p>
            <a:pPr marL="428625" marR="0" lvl="0" indent="-428625" algn="l" defTabSz="1371600" rtl="0" eaLnBrk="1" fontAlgn="auto" latinLnBrk="0" hangingPunct="1">
              <a:lnSpc>
                <a:spcPct val="100000"/>
              </a:lnSpc>
              <a:spcBef>
                <a:spcPts val="0"/>
              </a:spcBef>
              <a:spcAft>
                <a:spcPts val="0"/>
              </a:spcAft>
              <a:buClrTx/>
              <a:buSzTx/>
              <a:buFontTx/>
              <a:buBlip>
                <a:blip r:embed="rId6"/>
              </a:buBlip>
              <a:tabLst/>
              <a:defRPr/>
            </a:pPr>
            <a:r>
              <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Avances et options de coûts simplifiés</a:t>
            </a:r>
          </a:p>
        </p:txBody>
      </p:sp>
      <p:sp>
        <p:nvSpPr>
          <p:cNvPr id="11" name="TextBox 3">
            <a:extLst>
              <a:ext uri="{FF2B5EF4-FFF2-40B4-BE49-F238E27FC236}">
                <a16:creationId xmlns:a16="http://schemas.microsoft.com/office/drawing/2014/main" id="{77961013-A427-462B-877B-E3F569E11FE8}"/>
              </a:ext>
            </a:extLst>
          </p:cNvPr>
          <p:cNvSpPr txBox="1"/>
          <p:nvPr/>
        </p:nvSpPr>
        <p:spPr>
          <a:xfrm>
            <a:off x="10500460" y="3336770"/>
            <a:ext cx="7517376" cy="6740307"/>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Tx/>
              <a:buBlip>
                <a:blip r:embed="rId6"/>
              </a:buBlip>
              <a:tabLst/>
              <a:defRPr/>
            </a:pPr>
            <a:r>
              <a:rPr kumimoji="0" lang="fr-FR" sz="3400" b="0" i="0" u="none" strike="noStrike" kern="1200" cap="none" spc="0" normalizeH="0" baseline="0" noProof="0" dirty="0">
                <a:ln>
                  <a:noFill/>
                </a:ln>
                <a:solidFill>
                  <a:srgbClr val="1CAF96"/>
                </a:solidFill>
                <a:effectLst/>
                <a:uLnTx/>
                <a:uFillTx/>
                <a:latin typeface="Ubuntu Light" panose="020B0304030602030204" pitchFamily="34" charset="0"/>
                <a:ea typeface="Tahoma" panose="020B0604030504040204" pitchFamily="34" charset="0"/>
                <a:cs typeface="Tahoma" panose="020B0604030504040204" pitchFamily="34" charset="0"/>
              </a:rPr>
              <a:t> </a:t>
            </a:r>
            <a:r>
              <a:rPr kumimoji="0" lang="fr-FR" sz="3400" b="1" i="0" u="none" strike="noStrike" kern="1200" cap="none" spc="0" normalizeH="0" baseline="0" noProof="0" dirty="0">
                <a:ln>
                  <a:noFill/>
                </a:ln>
                <a:solidFill>
                  <a:srgbClr val="1CAF96"/>
                </a:solidFill>
                <a:effectLst/>
                <a:uLnTx/>
                <a:uFillTx/>
                <a:latin typeface="Ubuntu Light" panose="020B0304030602030204" pitchFamily="34" charset="0"/>
                <a:ea typeface="Tahoma" panose="020B0604030504040204" pitchFamily="34" charset="0"/>
                <a:cs typeface="Tahoma" panose="020B0604030504040204" pitchFamily="34" charset="0"/>
              </a:rPr>
              <a:t>Projet expérimental d’une solution urbaine locale innovante</a:t>
            </a:r>
          </a:p>
          <a:p>
            <a:pPr marL="457200" marR="0" lvl="0" indent="-4572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endParaRP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 Innovation » : Approche nouvelle, ambitieuse, audacieuse et expérimentale adaptée à votre contexte local</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endParaRP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1"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Ex. produits, services ou processus inédits, nouveaux modes de gouvernance, formes innovantes de prestation de services publics, nouvelles collaborations internes.</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endParaRPr>
          </a:p>
          <a:p>
            <a:pPr marL="457200" lvl="0" indent="-457200" defTabSz="1371600">
              <a:buFont typeface="Arial" panose="020B0604020202020204" pitchFamily="34" charset="0"/>
              <a:buChar char="•"/>
            </a:pPr>
            <a:r>
              <a:rPr lang="fr-FR" sz="2800" dirty="0">
                <a:solidFill>
                  <a:srgbClr val="0C114D"/>
                </a:solidFill>
                <a:latin typeface="Ubuntu Light" panose="020B0304030602030204" pitchFamily="34" charset="0"/>
                <a:ea typeface="Tahoma" panose="020B0604030504040204" pitchFamily="34" charset="0"/>
                <a:cs typeface="Tahoma" panose="020B0604030504040204" pitchFamily="34" charset="0"/>
              </a:rPr>
              <a:t>Solutions totalement nouvelles à l’échelle UE ou déjà testées mais pas encore adoptées localement.</a:t>
            </a:r>
          </a:p>
        </p:txBody>
      </p:sp>
      <p:sp>
        <p:nvSpPr>
          <p:cNvPr id="13" name="TextBox 3">
            <a:extLst>
              <a:ext uri="{FF2B5EF4-FFF2-40B4-BE49-F238E27FC236}">
                <a16:creationId xmlns:a16="http://schemas.microsoft.com/office/drawing/2014/main" id="{AFDE65EE-F4D1-4731-8C78-22AF95E7B8CA}"/>
              </a:ext>
            </a:extLst>
          </p:cNvPr>
          <p:cNvSpPr txBox="1"/>
          <p:nvPr/>
        </p:nvSpPr>
        <p:spPr>
          <a:xfrm>
            <a:off x="8936180" y="1759294"/>
            <a:ext cx="12415853" cy="739818"/>
          </a:xfrm>
          <a:prstGeom prst="rect">
            <a:avLst/>
          </a:prstGeom>
          <a:noFill/>
        </p:spPr>
        <p:txBody>
          <a:bodyPr wrap="square" rtlCol="0">
            <a:spAutoFit/>
          </a:bodyPr>
          <a:lstStyle/>
          <a:p>
            <a:pPr marL="428625" marR="0" lvl="0" indent="-428625" algn="just" defTabSz="1371600" rtl="0" eaLnBrk="1" fontAlgn="auto" latinLnBrk="0" hangingPunct="1">
              <a:lnSpc>
                <a:spcPct val="150000"/>
              </a:lnSpc>
              <a:spcBef>
                <a:spcPts val="0"/>
              </a:spcBef>
              <a:spcAft>
                <a:spcPts val="0"/>
              </a:spcAft>
              <a:buClrTx/>
              <a:buSzTx/>
              <a:buFontTx/>
              <a:buBlip>
                <a:blip r:embed="rId6"/>
              </a:buBlip>
              <a:tabLst/>
              <a:defRPr/>
            </a:pPr>
            <a:r>
              <a:rPr kumimoji="0" lang="fr-FR" sz="32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Budget total : environ </a:t>
            </a:r>
            <a:r>
              <a:rPr kumimoji="0" lang="fr-FR" sz="3200" b="1"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60 millions € FEDER</a:t>
            </a:r>
            <a:r>
              <a:rPr kumimoji="0" lang="fr-FR" sz="32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 </a:t>
            </a:r>
          </a:p>
        </p:txBody>
      </p:sp>
      <p:sp>
        <p:nvSpPr>
          <p:cNvPr id="14" name="Rectangle 13">
            <a:extLst>
              <a:ext uri="{FF2B5EF4-FFF2-40B4-BE49-F238E27FC236}">
                <a16:creationId xmlns:a16="http://schemas.microsoft.com/office/drawing/2014/main" id="{942C9CFF-875A-417A-8B9E-55856079A00B}"/>
              </a:ext>
            </a:extLst>
          </p:cNvPr>
          <p:cNvSpPr/>
          <p:nvPr/>
        </p:nvSpPr>
        <p:spPr>
          <a:xfrm>
            <a:off x="11118282" y="209923"/>
            <a:ext cx="7181067" cy="307777"/>
          </a:xfrm>
          <a:prstGeom prst="rect">
            <a:avLst/>
          </a:prstGeom>
        </p:spPr>
        <p:txBody>
          <a:bodyPr wrap="square">
            <a:spAutoFit/>
          </a:bodyPr>
          <a:lstStyle/>
          <a:p>
            <a:r>
              <a:rPr lang="fr-FR" sz="1400" dirty="0">
                <a:hlinkClick r:id="rId9"/>
              </a:rPr>
              <a:t>https://www.urban-initiative.eu/calls-proposals/fourth-call-proposals-innovative-actions</a:t>
            </a:r>
            <a:r>
              <a:rPr lang="fr-FR" sz="1400" dirty="0"/>
              <a:t> </a:t>
            </a:r>
          </a:p>
        </p:txBody>
      </p:sp>
    </p:spTree>
    <p:extLst>
      <p:ext uri="{BB962C8B-B14F-4D97-AF65-F5344CB8AC3E}">
        <p14:creationId xmlns:p14="http://schemas.microsoft.com/office/powerpoint/2010/main" val="381754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DB8FBA3-0284-4B60-B0ED-87E56A9C95C6}"/>
              </a:ext>
            </a:extLst>
          </p:cNvPr>
          <p:cNvSpPr txBox="1"/>
          <p:nvPr/>
        </p:nvSpPr>
        <p:spPr>
          <a:xfrm>
            <a:off x="2887663" y="1963290"/>
            <a:ext cx="14028735" cy="7478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C114D"/>
                </a:solidFill>
                <a:effectLst/>
                <a:uLnTx/>
                <a:uFillTx/>
                <a:latin typeface="Ubuntu" panose="020B0604020202020204" charset="0"/>
                <a:ea typeface="Calibri" panose="020F0502020204030204" pitchFamily="34" charset="0"/>
                <a:cs typeface="Times New Roman" panose="02020603050405020304" pitchFamily="18" charset="0"/>
              </a:rPr>
              <a:t>Répondre à un défi urbain concret et urgent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Times New Roman" panose="02020603050405020304" pitchFamily="18" charset="0"/>
              </a:rPr>
              <a:t>Etre porté par un partenariat local solide (services municipaux, acteurs économiques, associations, universités,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rPr>
              <a:t>Proposer une approche nouvelle et efficace par rapport aux pratiques actuelles en interne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rPr>
              <a:t>Etre réalisable en deux ans, avec des résultats mesurables et visibles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C114D"/>
                </a:solidFill>
                <a:effectLst/>
                <a:uLnTx/>
                <a:uFillTx/>
                <a:latin typeface="Ubuntu" panose="020B0604020202020204" charset="0"/>
                <a:ea typeface="+mn-ea"/>
                <a:cs typeface="+mn-cs"/>
              </a:rPr>
              <a:t>Avoir un potentiel d’évolution</a:t>
            </a:r>
          </a:p>
        </p:txBody>
      </p:sp>
      <p:pic>
        <p:nvPicPr>
          <p:cNvPr id="3" name="Graphic 2" descr="Marker with solid fill">
            <a:extLst>
              <a:ext uri="{FF2B5EF4-FFF2-40B4-BE49-F238E27FC236}">
                <a16:creationId xmlns:a16="http://schemas.microsoft.com/office/drawing/2014/main" id="{5E7F6A59-8328-493D-B138-D1AFC11557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375" y="1837635"/>
            <a:ext cx="1293157" cy="1293157"/>
          </a:xfrm>
          <a:prstGeom prst="rect">
            <a:avLst/>
          </a:prstGeom>
        </p:spPr>
      </p:pic>
      <p:pic>
        <p:nvPicPr>
          <p:cNvPr id="4" name="Graphic 5" descr="Boardroom with solid fill">
            <a:extLst>
              <a:ext uri="{FF2B5EF4-FFF2-40B4-BE49-F238E27FC236}">
                <a16:creationId xmlns:a16="http://schemas.microsoft.com/office/drawing/2014/main" id="{4F4421A5-7850-407C-807F-60F67AB77E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374" y="3524022"/>
            <a:ext cx="1193158" cy="1193158"/>
          </a:xfrm>
          <a:prstGeom prst="rect">
            <a:avLst/>
          </a:prstGeom>
        </p:spPr>
      </p:pic>
      <p:pic>
        <p:nvPicPr>
          <p:cNvPr id="5" name="Graphic 7" descr="Architecture with solid fill">
            <a:extLst>
              <a:ext uri="{FF2B5EF4-FFF2-40B4-BE49-F238E27FC236}">
                <a16:creationId xmlns:a16="http://schemas.microsoft.com/office/drawing/2014/main" id="{63B35106-9C0B-429E-BE7C-49E9FC383B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1874" y="5435838"/>
            <a:ext cx="1066482" cy="1066482"/>
          </a:xfrm>
          <a:prstGeom prst="rect">
            <a:avLst/>
          </a:prstGeom>
        </p:spPr>
      </p:pic>
      <p:pic>
        <p:nvPicPr>
          <p:cNvPr id="6" name="Graphic 9" descr="Arrow: Clockwise curve with solid fill">
            <a:extLst>
              <a:ext uri="{FF2B5EF4-FFF2-40B4-BE49-F238E27FC236}">
                <a16:creationId xmlns:a16="http://schemas.microsoft.com/office/drawing/2014/main" id="{796BAD0B-6E00-451A-9894-2B8B7576BF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697842">
            <a:off x="741163" y="8332722"/>
            <a:ext cx="1178201" cy="1178201"/>
          </a:xfrm>
          <a:prstGeom prst="rect">
            <a:avLst/>
          </a:prstGeom>
        </p:spPr>
      </p:pic>
      <p:pic>
        <p:nvPicPr>
          <p:cNvPr id="7" name="Graphic 11" descr="Bar graph with upward trend with solid fill">
            <a:extLst>
              <a:ext uri="{FF2B5EF4-FFF2-40B4-BE49-F238E27FC236}">
                <a16:creationId xmlns:a16="http://schemas.microsoft.com/office/drawing/2014/main" id="{8A4E201D-44B3-4162-8ED9-0429DF1773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0926" y="7039544"/>
            <a:ext cx="1070430" cy="1070430"/>
          </a:xfrm>
          <a:prstGeom prst="rect">
            <a:avLst/>
          </a:prstGeom>
        </p:spPr>
      </p:pic>
      <p:cxnSp>
        <p:nvCxnSpPr>
          <p:cNvPr id="8" name="Straight Connector 14">
            <a:extLst>
              <a:ext uri="{FF2B5EF4-FFF2-40B4-BE49-F238E27FC236}">
                <a16:creationId xmlns:a16="http://schemas.microsoft.com/office/drawing/2014/main" id="{4D126883-0BBF-4CE9-B618-536EA6A56919}"/>
              </a:ext>
            </a:extLst>
          </p:cNvPr>
          <p:cNvCxnSpPr>
            <a:cxnSpLocks/>
          </p:cNvCxnSpPr>
          <p:nvPr/>
        </p:nvCxnSpPr>
        <p:spPr>
          <a:xfrm>
            <a:off x="2362200" y="1963290"/>
            <a:ext cx="0" cy="7447410"/>
          </a:xfrm>
          <a:prstGeom prst="line">
            <a:avLst/>
          </a:prstGeom>
          <a:ln w="76200">
            <a:solidFill>
              <a:srgbClr val="0C114D"/>
            </a:solidFill>
          </a:ln>
        </p:spPr>
        <p:style>
          <a:lnRef idx="1">
            <a:schemeClr val="accent1"/>
          </a:lnRef>
          <a:fillRef idx="0">
            <a:schemeClr val="accent1"/>
          </a:fillRef>
          <a:effectRef idx="0">
            <a:schemeClr val="accent1"/>
          </a:effectRef>
          <a:fontRef idx="minor">
            <a:schemeClr val="tx1"/>
          </a:fontRef>
        </p:style>
      </p:cxnSp>
      <p:sp>
        <p:nvSpPr>
          <p:cNvPr id="9" name="Rectangle : coins arrondis 1">
            <a:extLst>
              <a:ext uri="{FF2B5EF4-FFF2-40B4-BE49-F238E27FC236}">
                <a16:creationId xmlns:a16="http://schemas.microsoft.com/office/drawing/2014/main" id="{AAE105B6-5739-4FE6-972A-643046BCBF0F}"/>
              </a:ext>
            </a:extLst>
          </p:cNvPr>
          <p:cNvSpPr/>
          <p:nvPr/>
        </p:nvSpPr>
        <p:spPr>
          <a:xfrm>
            <a:off x="954082" y="729176"/>
            <a:ext cx="3541711" cy="5891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FFFF"/>
                </a:solidFill>
                <a:effectLst/>
                <a:uLnTx/>
                <a:uFillTx/>
                <a:latin typeface="Ubuntu" panose="020B0504030602030204" pitchFamily="34" charset="0"/>
                <a:ea typeface="Tahoma" panose="020B0604030504040204" pitchFamily="34" charset="0"/>
                <a:cs typeface="Tahoma" panose="020B0604030504040204" pitchFamily="34" charset="0"/>
              </a:rPr>
              <a:t>Critères</a:t>
            </a:r>
          </a:p>
        </p:txBody>
      </p:sp>
    </p:spTree>
    <p:extLst>
      <p:ext uri="{BB962C8B-B14F-4D97-AF65-F5344CB8AC3E}">
        <p14:creationId xmlns:p14="http://schemas.microsoft.com/office/powerpoint/2010/main" val="1953134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 coins arrondis 1">
            <a:extLst>
              <a:ext uri="{FF2B5EF4-FFF2-40B4-BE49-F238E27FC236}">
                <a16:creationId xmlns:a16="http://schemas.microsoft.com/office/drawing/2014/main" id="{AAE105B6-5739-4FE6-972A-643046BCBF0F}"/>
              </a:ext>
            </a:extLst>
          </p:cNvPr>
          <p:cNvSpPr/>
          <p:nvPr/>
        </p:nvSpPr>
        <p:spPr>
          <a:xfrm>
            <a:off x="954082" y="729176"/>
            <a:ext cx="4303718" cy="5891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FFFF"/>
                </a:solidFill>
                <a:effectLst/>
                <a:uLnTx/>
                <a:uFillTx/>
                <a:latin typeface="Ubuntu" panose="020B0504030602030204" pitchFamily="34" charset="0"/>
                <a:ea typeface="Tahoma" panose="020B0604030504040204" pitchFamily="34" charset="0"/>
                <a:cs typeface="Tahoma" panose="020B0604030504040204" pitchFamily="34" charset="0"/>
              </a:rPr>
              <a:t>Innovation</a:t>
            </a:r>
          </a:p>
        </p:txBody>
      </p:sp>
      <p:sp>
        <p:nvSpPr>
          <p:cNvPr id="14" name="TextBox 3">
            <a:extLst>
              <a:ext uri="{FF2B5EF4-FFF2-40B4-BE49-F238E27FC236}">
                <a16:creationId xmlns:a16="http://schemas.microsoft.com/office/drawing/2014/main" id="{AB98DC6F-040A-4523-9746-E705C59160E7}"/>
              </a:ext>
            </a:extLst>
          </p:cNvPr>
          <p:cNvSpPr txBox="1"/>
          <p:nvPr/>
        </p:nvSpPr>
        <p:spPr>
          <a:xfrm>
            <a:off x="685800" y="2552700"/>
            <a:ext cx="16104265" cy="5940088"/>
          </a:xfrm>
          <a:prstGeom prst="rect">
            <a:avLst/>
          </a:prstGeom>
          <a:noFill/>
        </p:spPr>
        <p:txBody>
          <a:bodyPr wrap="square" rtlCol="0">
            <a:spAutoFit/>
          </a:bodyPr>
          <a:lstStyle/>
          <a:p>
            <a:pPr marR="0" lvl="0" algn="l" defTabSz="1371600" rtl="0" eaLnBrk="1" fontAlgn="auto" latinLnBrk="0" hangingPunct="1">
              <a:lnSpc>
                <a:spcPct val="100000"/>
              </a:lnSpc>
              <a:spcBef>
                <a:spcPts val="0"/>
              </a:spcBef>
              <a:spcAft>
                <a:spcPts val="0"/>
              </a:spcAft>
              <a:buClrTx/>
              <a:buSzTx/>
              <a:tabLst/>
              <a:defRPr/>
            </a:pPr>
            <a:r>
              <a:rPr kumimoji="0" lang="fr-FR" sz="3200" b="1" i="0" u="none" strike="noStrike" kern="1200" cap="none" spc="0" normalizeH="0" baseline="0" noProof="0" dirty="0">
                <a:ln>
                  <a:noFill/>
                </a:ln>
                <a:solidFill>
                  <a:srgbClr val="0C114D"/>
                </a:solidFill>
                <a:effectLst/>
                <a:uLnTx/>
                <a:uFillTx/>
                <a:latin typeface="Ubuntu" panose="020B0604020202020204" charset="0"/>
                <a:ea typeface="Tahoma" panose="020B0604030504040204" pitchFamily="34" charset="0"/>
                <a:cs typeface="Tahoma" panose="020B0604030504040204" pitchFamily="34" charset="0"/>
              </a:rPr>
              <a:t>Quelles questions se poser ?</a:t>
            </a:r>
          </a:p>
          <a:p>
            <a:pPr marL="428625" marR="0" lvl="0" indent="-428625" algn="l" defTabSz="1371600" rtl="0" eaLnBrk="1" fontAlgn="auto" latinLnBrk="0" hangingPunct="1">
              <a:lnSpc>
                <a:spcPct val="100000"/>
              </a:lnSpc>
              <a:spcBef>
                <a:spcPts val="0"/>
              </a:spcBef>
              <a:spcAft>
                <a:spcPts val="0"/>
              </a:spcAft>
              <a:buClrTx/>
              <a:buSzTx/>
              <a:buFontTx/>
              <a:buBlip>
                <a:blip r:embed="rId2"/>
              </a:buBlip>
              <a:tabLst/>
              <a:defRPr/>
            </a:pPr>
            <a:endParaRPr kumimoji="0" lang="fr-FR" sz="2800" b="1" i="0" u="none" strike="noStrike" kern="1200" cap="none" spc="0" normalizeH="0" baseline="0" noProof="0" dirty="0">
              <a:ln>
                <a:noFill/>
              </a:ln>
              <a:solidFill>
                <a:srgbClr val="0C114D"/>
              </a:solidFill>
              <a:effectLst/>
              <a:uLnTx/>
              <a:uFillTx/>
              <a:latin typeface="Ubuntu" panose="020B0604020202020204" charset="0"/>
              <a:ea typeface="Tahoma" panose="020B0604030504040204" pitchFamily="34" charset="0"/>
              <a:cs typeface="Tahoma" panose="020B0604030504040204" pitchFamily="34" charset="0"/>
            </a:endParaRPr>
          </a:p>
          <a:p>
            <a:pPr marL="428625" lvl="0" indent="-428625" defTabSz="1371600">
              <a:buBlip>
                <a:blip r:embed="rId2"/>
              </a:buBlip>
              <a:defRPr/>
            </a:pPr>
            <a:r>
              <a:rPr lang="fr-FR" sz="3200" dirty="0">
                <a:solidFill>
                  <a:srgbClr val="0C114D"/>
                </a:solidFill>
                <a:latin typeface="Ubuntu" panose="020B0604020202020204" charset="0"/>
                <a:ea typeface="Tahoma" panose="020B0604030504040204" pitchFamily="34" charset="0"/>
                <a:cs typeface="Tahoma" panose="020B0604030504040204" pitchFamily="34" charset="0"/>
              </a:rPr>
              <a:t>Quel est le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principal défi </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que votre projet vise à relever ?</a:t>
            </a:r>
          </a:p>
          <a:p>
            <a:pPr marL="428625" lvl="0" indent="-428625" defTabSz="1371600">
              <a:buBlip>
                <a:blip r:embed="rId2"/>
              </a:buBlip>
              <a:defRPr/>
            </a:pPr>
            <a:r>
              <a:rPr lang="fr-FR" sz="3200" dirty="0">
                <a:solidFill>
                  <a:srgbClr val="0C114D"/>
                </a:solidFill>
                <a:latin typeface="Ubuntu" panose="020B0604020202020204" charset="0"/>
                <a:ea typeface="Tahoma" panose="020B0604030504040204" pitchFamily="34" charset="0"/>
                <a:cs typeface="Tahoma" panose="020B0604030504040204" pitchFamily="34" charset="0"/>
              </a:rPr>
              <a:t>Quelle est la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manière actuelle </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dont votre collectivité aborde ce défi ?</a:t>
            </a:r>
          </a:p>
          <a:p>
            <a:pPr marL="428625" lvl="0" indent="-428625" defTabSz="1371600">
              <a:buBlip>
                <a:blip r:embed="rId2"/>
              </a:buBlip>
              <a:defRPr/>
            </a:pP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Pourquoi</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 souhaitez-vous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changer</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 cette approche ? </a:t>
            </a:r>
          </a:p>
          <a:p>
            <a:pPr marL="428625" lvl="0" indent="-428625" defTabSz="1371600">
              <a:buBlip>
                <a:blip r:embed="rId2"/>
              </a:buBlip>
              <a:defRPr/>
            </a:pPr>
            <a:r>
              <a:rPr lang="fr-FR" sz="3200" dirty="0">
                <a:solidFill>
                  <a:srgbClr val="0C114D"/>
                </a:solidFill>
                <a:latin typeface="Ubuntu" panose="020B0604020202020204" charset="0"/>
                <a:ea typeface="Tahoma" panose="020B0604030504040204" pitchFamily="34" charset="0"/>
                <a:cs typeface="Tahoma" panose="020B0604030504040204" pitchFamily="34" charset="0"/>
              </a:rPr>
              <a:t>Quelle est la solution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innovante</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 proposée ?</a:t>
            </a:r>
          </a:p>
          <a:p>
            <a:pPr marL="428625" lvl="0" indent="-428625" defTabSz="1371600">
              <a:buBlip>
                <a:blip r:embed="rId2"/>
              </a:buBlip>
              <a:defRPr/>
            </a:pPr>
            <a:r>
              <a:rPr lang="fr-FR" sz="3200" dirty="0">
                <a:solidFill>
                  <a:srgbClr val="0C114D"/>
                </a:solidFill>
                <a:latin typeface="Ubuntu" panose="020B0604020202020204" charset="0"/>
                <a:ea typeface="Tahoma" panose="020B0604030504040204" pitchFamily="34" charset="0"/>
                <a:cs typeface="Tahoma" panose="020B0604030504040204" pitchFamily="34" charset="0"/>
              </a:rPr>
              <a:t>En quoi cette solution est-elle innovante dans votre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contexte local</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 par rapport aux pratiques actuelles ?</a:t>
            </a:r>
          </a:p>
          <a:p>
            <a:pPr marL="428625" lvl="0" indent="-428625" defTabSz="1371600">
              <a:buBlip>
                <a:blip r:embed="rId2"/>
              </a:buBlip>
              <a:defRPr/>
            </a:pPr>
            <a:r>
              <a:rPr lang="fr-FR" sz="3200" dirty="0">
                <a:solidFill>
                  <a:srgbClr val="0C114D"/>
                </a:solidFill>
                <a:latin typeface="Ubuntu" panose="020B0604020202020204" charset="0"/>
                <a:ea typeface="Tahoma" panose="020B0604030504040204" pitchFamily="34" charset="0"/>
                <a:cs typeface="Tahoma" panose="020B0604030504040204" pitchFamily="34" charset="0"/>
              </a:rPr>
              <a:t>Quels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enseignements</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 ont été tirés d’initiatives ou d’approches déjà testées localement ?</a:t>
            </a:r>
          </a:p>
          <a:p>
            <a:pPr marL="428625" lvl="0" indent="-428625" defTabSz="1371600">
              <a:buBlip>
                <a:blip r:embed="rId2"/>
              </a:buBlip>
              <a:defRPr/>
            </a:pPr>
            <a:r>
              <a:rPr lang="fr-FR" sz="3200" dirty="0">
                <a:solidFill>
                  <a:srgbClr val="0C114D"/>
                </a:solidFill>
                <a:latin typeface="Ubuntu" panose="020B0604020202020204" charset="0"/>
                <a:ea typeface="Tahoma" panose="020B0604030504040204" pitchFamily="34" charset="0"/>
                <a:cs typeface="Tahoma" panose="020B0604030504040204" pitchFamily="34" charset="0"/>
              </a:rPr>
              <a:t>Existe-t-il une solution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concrète</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 et </a:t>
            </a:r>
            <a:r>
              <a:rPr lang="fr-FR" sz="3200" b="1" dirty="0">
                <a:solidFill>
                  <a:srgbClr val="0C114D"/>
                </a:solidFill>
                <a:latin typeface="Ubuntu" panose="020B0604020202020204" charset="0"/>
                <a:ea typeface="Tahoma" panose="020B0604030504040204" pitchFamily="34" charset="0"/>
                <a:cs typeface="Tahoma" panose="020B0604030504040204" pitchFamily="34" charset="0"/>
              </a:rPr>
              <a:t>éprouvée</a:t>
            </a:r>
            <a:r>
              <a:rPr lang="fr-FR" sz="3200" dirty="0">
                <a:solidFill>
                  <a:srgbClr val="0C114D"/>
                </a:solidFill>
                <a:latin typeface="Ubuntu" panose="020B0604020202020204" charset="0"/>
                <a:ea typeface="Tahoma" panose="020B0604030504040204" pitchFamily="34" charset="0"/>
                <a:cs typeface="Tahoma" panose="020B0604030504040204" pitchFamily="34" charset="0"/>
              </a:rPr>
              <a:t> dans un État membre de l’UE ou au sein de votre pays que vous souhaiteriez adapter à votre contexte local ?</a:t>
            </a:r>
            <a:endParaRPr kumimoji="0" lang="fr-FR" sz="3200" b="0" i="0" u="none" strike="noStrike" kern="1200" cap="none" spc="0" normalizeH="0" baseline="0" noProof="0" dirty="0">
              <a:ln>
                <a:noFill/>
              </a:ln>
              <a:solidFill>
                <a:srgbClr val="0C114D"/>
              </a:solidFill>
              <a:effectLst/>
              <a:uLnTx/>
              <a:uFillTx/>
              <a:latin typeface="Ubuntu" panose="020B0604020202020204" charset="0"/>
              <a:ea typeface="Tahoma" panose="020B0604030504040204" pitchFamily="34" charset="0"/>
              <a:cs typeface="Tahoma" panose="020B0604030504040204" pitchFamily="34" charset="0"/>
            </a:endParaRPr>
          </a:p>
        </p:txBody>
      </p:sp>
      <p:pic>
        <p:nvPicPr>
          <p:cNvPr id="1026" name="Picture 2" descr="EU 4 Call for IA">
            <a:extLst>
              <a:ext uri="{FF2B5EF4-FFF2-40B4-BE49-F238E27FC236}">
                <a16:creationId xmlns:a16="http://schemas.microsoft.com/office/drawing/2014/main" id="{48026F08-CA95-4A39-9385-ED5E96559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7082" y="268456"/>
            <a:ext cx="4303718" cy="28691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Images de Ampoule Png – Téléchargement gratuit sur Freepik">
            <a:extLst>
              <a:ext uri="{FF2B5EF4-FFF2-40B4-BE49-F238E27FC236}">
                <a16:creationId xmlns:a16="http://schemas.microsoft.com/office/drawing/2014/main" id="{64DE303C-6FC2-43D1-AE08-CB12A47BD4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8641" y="528464"/>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829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B969F-4350-CB95-4338-919F63AD774A}"/>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376A360C-8C8C-6239-DEE5-D7513907F5E8}"/>
              </a:ext>
            </a:extLst>
          </p:cNvPr>
          <p:cNvGrpSpPr/>
          <p:nvPr/>
        </p:nvGrpSpPr>
        <p:grpSpPr>
          <a:xfrm>
            <a:off x="1214576" y="1583314"/>
            <a:ext cx="5466483" cy="9031932"/>
            <a:chOff x="809717" y="836712"/>
            <a:chExt cx="3644322" cy="6021288"/>
          </a:xfrm>
        </p:grpSpPr>
        <p:sp>
          <p:nvSpPr>
            <p:cNvPr id="31" name="Rectangle 30">
              <a:extLst>
                <a:ext uri="{FF2B5EF4-FFF2-40B4-BE49-F238E27FC236}">
                  <a16:creationId xmlns:a16="http://schemas.microsoft.com/office/drawing/2014/main" id="{331A32EA-CB62-B34C-7B7E-AE2FDA28B734}"/>
                </a:ext>
              </a:extLst>
            </p:cNvPr>
            <p:cNvSpPr/>
            <p:nvPr/>
          </p:nvSpPr>
          <p:spPr>
            <a:xfrm>
              <a:off x="2221791" y="836712"/>
              <a:ext cx="2232248" cy="6021288"/>
            </a:xfrm>
            <a:prstGeom prst="rect">
              <a:avLst/>
            </a:prstGeom>
            <a:solidFill>
              <a:srgbClr val="1CAF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2F577642-EE74-5A28-4ECE-954406621645}"/>
                </a:ext>
              </a:extLst>
            </p:cNvPr>
            <p:cNvSpPr/>
            <p:nvPr/>
          </p:nvSpPr>
          <p:spPr>
            <a:xfrm>
              <a:off x="809717" y="5621159"/>
              <a:ext cx="2232248" cy="1236841"/>
            </a:xfrm>
            <a:prstGeom prst="rect">
              <a:avLst/>
            </a:prstGeom>
            <a:solidFill>
              <a:srgbClr val="1CAF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srgbClr val="FFFFFF"/>
                </a:solidFill>
                <a:effectLst/>
                <a:uLnTx/>
                <a:uFillTx/>
                <a:latin typeface="Tahoma"/>
                <a:ea typeface="+mn-ea"/>
                <a:cs typeface="+mn-cs"/>
              </a:endParaRPr>
            </a:p>
          </p:txBody>
        </p:sp>
      </p:grpSp>
      <p:sp>
        <p:nvSpPr>
          <p:cNvPr id="8" name="Rectangle: Rounded Corners 7">
            <a:extLst>
              <a:ext uri="{FF2B5EF4-FFF2-40B4-BE49-F238E27FC236}">
                <a16:creationId xmlns:a16="http://schemas.microsoft.com/office/drawing/2014/main" id="{37FB8924-0AEC-B019-A22B-2EDF8D55B15A}"/>
              </a:ext>
            </a:extLst>
          </p:cNvPr>
          <p:cNvSpPr/>
          <p:nvPr/>
        </p:nvSpPr>
        <p:spPr>
          <a:xfrm>
            <a:off x="5438469" y="3787436"/>
            <a:ext cx="12420000" cy="8640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685800" marR="0" lvl="1" indent="0" algn="l" defTabSz="1371600" rtl="0" eaLnBrk="1" fontAlgn="auto" latinLnBrk="0" hangingPunct="1">
              <a:lnSpc>
                <a:spcPct val="15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Inclusion </a:t>
            </a:r>
            <a:r>
              <a:rPr kumimoji="0" lang="en-GB" sz="2700" b="0" i="0" u="none" strike="noStrike" kern="1200" cap="none" spc="0" normalizeH="0" baseline="0" noProof="0" dirty="0" err="1">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sociale</a:t>
            </a:r>
            <a:r>
              <a:rPr kumimoji="0" lang="en-GB"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 et égalité</a:t>
            </a:r>
          </a:p>
        </p:txBody>
      </p:sp>
      <p:sp>
        <p:nvSpPr>
          <p:cNvPr id="3" name="Rectangle: Rounded Corners 2">
            <a:extLst>
              <a:ext uri="{FF2B5EF4-FFF2-40B4-BE49-F238E27FC236}">
                <a16:creationId xmlns:a16="http://schemas.microsoft.com/office/drawing/2014/main" id="{663EADD3-31FA-22E1-7194-7B4E7B496126}"/>
              </a:ext>
            </a:extLst>
          </p:cNvPr>
          <p:cNvSpPr/>
          <p:nvPr/>
        </p:nvSpPr>
        <p:spPr>
          <a:xfrm>
            <a:off x="5438469" y="2614520"/>
            <a:ext cx="12420000" cy="8640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69132" marR="0" lvl="0" indent="0" algn="l"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Compétitivité, numérisation, innovation et investissement</a:t>
            </a:r>
          </a:p>
        </p:txBody>
      </p:sp>
      <p:pic>
        <p:nvPicPr>
          <p:cNvPr id="5" name="Graphic 4" descr="Badge 1 with solid fill">
            <a:extLst>
              <a:ext uri="{FF2B5EF4-FFF2-40B4-BE49-F238E27FC236}">
                <a16:creationId xmlns:a16="http://schemas.microsoft.com/office/drawing/2014/main" id="{6E738412-1776-2A2D-BB96-F40A9EEEE8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4382" y="2360720"/>
            <a:ext cx="1371600" cy="1371600"/>
          </a:xfrm>
          <a:prstGeom prst="rect">
            <a:avLst/>
          </a:prstGeom>
        </p:spPr>
      </p:pic>
      <p:sp>
        <p:nvSpPr>
          <p:cNvPr id="10" name="Rectangle: Rounded Corners 9">
            <a:extLst>
              <a:ext uri="{FF2B5EF4-FFF2-40B4-BE49-F238E27FC236}">
                <a16:creationId xmlns:a16="http://schemas.microsoft.com/office/drawing/2014/main" id="{BD9B68D8-0E0E-A9C2-B9CF-1983698983AC}"/>
              </a:ext>
            </a:extLst>
          </p:cNvPr>
          <p:cNvSpPr/>
          <p:nvPr/>
        </p:nvSpPr>
        <p:spPr>
          <a:xfrm>
            <a:off x="5429949" y="5001131"/>
            <a:ext cx="12420000" cy="8640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669132" marR="0" lvl="0" indent="0" algn="l" defTabSz="13716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Sécurité publique et gestion des urgences</a:t>
            </a:r>
          </a:p>
        </p:txBody>
      </p:sp>
      <p:sp>
        <p:nvSpPr>
          <p:cNvPr id="12" name="Rectangle: Rounded Corners 11">
            <a:extLst>
              <a:ext uri="{FF2B5EF4-FFF2-40B4-BE49-F238E27FC236}">
                <a16:creationId xmlns:a16="http://schemas.microsoft.com/office/drawing/2014/main" id="{EFABB458-AA48-EC41-DDB4-C4A95919E7C4}"/>
              </a:ext>
            </a:extLst>
          </p:cNvPr>
          <p:cNvSpPr/>
          <p:nvPr/>
        </p:nvSpPr>
        <p:spPr>
          <a:xfrm>
            <a:off x="5438469" y="6181503"/>
            <a:ext cx="12420000" cy="8640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69132" marR="0" lvl="0" indent="0" algn="l"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Logements et bâtiments abordables, durables, inclusifs et de qualité décente</a:t>
            </a:r>
            <a:endParaRPr kumimoji="0" lang="en-GB"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id="{B868D396-173F-40DA-681F-F367D326A5A0}"/>
              </a:ext>
            </a:extLst>
          </p:cNvPr>
          <p:cNvSpPr/>
          <p:nvPr/>
        </p:nvSpPr>
        <p:spPr>
          <a:xfrm>
            <a:off x="5429949" y="7395198"/>
            <a:ext cx="12420000" cy="8640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669132" marR="0" lvl="0" indent="0" algn="l" defTabSz="13716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Climat, environnement et énergie propre</a:t>
            </a:r>
          </a:p>
        </p:txBody>
      </p:sp>
      <p:sp>
        <p:nvSpPr>
          <p:cNvPr id="16" name="Rectangle: Rounded Corners 15">
            <a:extLst>
              <a:ext uri="{FF2B5EF4-FFF2-40B4-BE49-F238E27FC236}">
                <a16:creationId xmlns:a16="http://schemas.microsoft.com/office/drawing/2014/main" id="{D72A104B-C6D2-76DE-D8E4-16642CEA04C2}"/>
              </a:ext>
            </a:extLst>
          </p:cNvPr>
          <p:cNvSpPr/>
          <p:nvPr/>
        </p:nvSpPr>
        <p:spPr>
          <a:xfrm>
            <a:off x="5442525" y="8575571"/>
            <a:ext cx="12420000" cy="8640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669132" marR="0" lvl="0" indent="0" algn="l" defTabSz="1371600" rtl="0" eaLnBrk="1" fontAlgn="auto" latinLnBrk="0" hangingPunct="1">
              <a:lnSpc>
                <a:spcPct val="150000"/>
              </a:lnSpc>
              <a:spcBef>
                <a:spcPts val="0"/>
              </a:spcBef>
              <a:spcAft>
                <a:spcPts val="0"/>
              </a:spcAft>
              <a:buClrTx/>
              <a:buSzTx/>
              <a:buFontTx/>
              <a:buNone/>
              <a:tabLst/>
              <a:defRPr/>
            </a:pPr>
            <a:r>
              <a:rPr kumimoji="0" lang="en-GB" sz="2700" b="0" i="0" u="none" strike="noStrike" kern="1200" cap="none" spc="0" normalizeH="0" baseline="0" noProof="0" dirty="0" err="1">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Mobilité</a:t>
            </a:r>
            <a:endParaRPr kumimoji="0" lang="en-GB" sz="2700" b="0"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endParaRPr>
          </a:p>
        </p:txBody>
      </p:sp>
      <p:pic>
        <p:nvPicPr>
          <p:cNvPr id="21" name="Graphic 20" descr="Badge 3 with solid fill">
            <a:extLst>
              <a:ext uri="{FF2B5EF4-FFF2-40B4-BE49-F238E27FC236}">
                <a16:creationId xmlns:a16="http://schemas.microsoft.com/office/drawing/2014/main" id="{726D4784-79AD-5781-64C6-80324D363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4382" y="4778618"/>
            <a:ext cx="1371600" cy="1371600"/>
          </a:xfrm>
          <a:prstGeom prst="rect">
            <a:avLst/>
          </a:prstGeom>
        </p:spPr>
      </p:pic>
      <p:pic>
        <p:nvPicPr>
          <p:cNvPr id="24" name="Graphic 23" descr="Badge 4 with solid fill">
            <a:extLst>
              <a:ext uri="{FF2B5EF4-FFF2-40B4-BE49-F238E27FC236}">
                <a16:creationId xmlns:a16="http://schemas.microsoft.com/office/drawing/2014/main" id="{D837EF55-B82D-87F6-2505-6770800C9D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4382" y="5914116"/>
            <a:ext cx="1371600" cy="1371600"/>
          </a:xfrm>
          <a:prstGeom prst="rect">
            <a:avLst/>
          </a:prstGeom>
        </p:spPr>
      </p:pic>
      <p:pic>
        <p:nvPicPr>
          <p:cNvPr id="26" name="Graphic 25" descr="Badge 5 with solid fill">
            <a:extLst>
              <a:ext uri="{FF2B5EF4-FFF2-40B4-BE49-F238E27FC236}">
                <a16:creationId xmlns:a16="http://schemas.microsoft.com/office/drawing/2014/main" id="{04E8D020-B988-F69A-6794-3CF235639A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4382" y="7141398"/>
            <a:ext cx="1371600" cy="1371600"/>
          </a:xfrm>
          <a:prstGeom prst="rect">
            <a:avLst/>
          </a:prstGeom>
        </p:spPr>
      </p:pic>
      <p:pic>
        <p:nvPicPr>
          <p:cNvPr id="19" name="Graphic 18" descr="Badge with solid fill">
            <a:extLst>
              <a:ext uri="{FF2B5EF4-FFF2-40B4-BE49-F238E27FC236}">
                <a16:creationId xmlns:a16="http://schemas.microsoft.com/office/drawing/2014/main" id="{0D7A4892-439C-1095-53BC-52048A288A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11847" y="3551336"/>
            <a:ext cx="1371600" cy="1371600"/>
          </a:xfrm>
          <a:prstGeom prst="rect">
            <a:avLst/>
          </a:prstGeom>
        </p:spPr>
      </p:pic>
      <p:pic>
        <p:nvPicPr>
          <p:cNvPr id="28" name="Graphic 27" descr="Badge 6 with solid fill">
            <a:extLst>
              <a:ext uri="{FF2B5EF4-FFF2-40B4-BE49-F238E27FC236}">
                <a16:creationId xmlns:a16="http://schemas.microsoft.com/office/drawing/2014/main" id="{770E639D-CD45-2B4E-912F-1D13568447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4382" y="8321771"/>
            <a:ext cx="1371600" cy="1371600"/>
          </a:xfrm>
          <a:prstGeom prst="rect">
            <a:avLst/>
          </a:prstGeom>
        </p:spPr>
      </p:pic>
      <p:sp>
        <p:nvSpPr>
          <p:cNvPr id="18" name="Rectangle : coins arrondis 1">
            <a:extLst>
              <a:ext uri="{FF2B5EF4-FFF2-40B4-BE49-F238E27FC236}">
                <a16:creationId xmlns:a16="http://schemas.microsoft.com/office/drawing/2014/main" id="{EF95A998-58BB-4E41-83E7-583F9031EECB}"/>
              </a:ext>
            </a:extLst>
          </p:cNvPr>
          <p:cNvSpPr/>
          <p:nvPr/>
        </p:nvSpPr>
        <p:spPr>
          <a:xfrm>
            <a:off x="3886200" y="396058"/>
            <a:ext cx="6019800" cy="1148927"/>
          </a:xfrm>
          <a:prstGeom prst="roundRect">
            <a:avLst/>
          </a:prstGeom>
          <a:solidFill>
            <a:srgbClr val="0C114D"/>
          </a:solidFill>
          <a:ln>
            <a:noFill/>
          </a:ln>
        </p:spPr>
        <p:style>
          <a:lnRef idx="2">
            <a:schemeClr val="accent1">
              <a:shade val="50000"/>
            </a:schemeClr>
          </a:lnRef>
          <a:fillRef idx="1">
            <a:schemeClr val="accent1"/>
          </a:fillRef>
          <a:effectRef idx="0">
            <a:schemeClr val="accent1"/>
          </a:effectRef>
          <a:fontRef idx="minor">
            <a:schemeClr val="lt1"/>
          </a:fontRef>
        </p:style>
        <p:txBody>
          <a:bodyPr lIns="1404000"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FFFF"/>
                </a:solidFill>
                <a:effectLst/>
                <a:uLnTx/>
                <a:uFillTx/>
                <a:latin typeface="Ubuntu" panose="020B0504030602030204" pitchFamily="34" charset="0"/>
                <a:ea typeface="Tahoma" panose="020B0604030504040204" pitchFamily="34" charset="0"/>
                <a:cs typeface="Tahoma" panose="020B0604030504040204" pitchFamily="34" charset="0"/>
              </a:rPr>
              <a:t>Thématiques</a:t>
            </a:r>
          </a:p>
        </p:txBody>
      </p:sp>
    </p:spTree>
    <p:extLst>
      <p:ext uri="{BB962C8B-B14F-4D97-AF65-F5344CB8AC3E}">
        <p14:creationId xmlns:p14="http://schemas.microsoft.com/office/powerpoint/2010/main" val="3041666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me2adapt">
            <a:extLst>
              <a:ext uri="{FF2B5EF4-FFF2-40B4-BE49-F238E27FC236}">
                <a16:creationId xmlns:a16="http://schemas.microsoft.com/office/drawing/2014/main" id="{360140ED-A296-4367-BB7B-6F115C75D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45"/>
            <a:ext cx="18288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ime2adapt">
            <a:extLst>
              <a:ext uri="{FF2B5EF4-FFF2-40B4-BE49-F238E27FC236}">
                <a16:creationId xmlns:a16="http://schemas.microsoft.com/office/drawing/2014/main" id="{8BAC9777-7BF4-4011-9ADF-3EF034812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83" y="5143500"/>
            <a:ext cx="8055429" cy="49402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F13C1A-DB9B-4658-AB2C-75432477452F}"/>
              </a:ext>
            </a:extLst>
          </p:cNvPr>
          <p:cNvSpPr/>
          <p:nvPr/>
        </p:nvSpPr>
        <p:spPr>
          <a:xfrm>
            <a:off x="8540320" y="6274820"/>
            <a:ext cx="9448800" cy="2677656"/>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Exemple : Le projet Time2Adapt de la Métropole européenne de Lille</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800" b="1" i="0" u="sng" strike="noStrike" kern="1200" cap="none" spc="0" normalizeH="0" baseline="0" noProof="0" dirty="0">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Objectif</a:t>
            </a:r>
            <a:r>
              <a:rPr kumimoji="0" lang="fr-FR" sz="2800" b="1" i="0" u="none" strike="noStrike" kern="1200" cap="none" spc="0" normalizeH="0" baseline="0" noProof="0" dirty="0">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2800" b="0"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Adapter le territoire au changement climatique en choisissant l’approche temporelle.</a:t>
            </a:r>
          </a:p>
        </p:txBody>
      </p:sp>
    </p:spTree>
    <p:extLst>
      <p:ext uri="{BB962C8B-B14F-4D97-AF65-F5344CB8AC3E}">
        <p14:creationId xmlns:p14="http://schemas.microsoft.com/office/powerpoint/2010/main" val="3648514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7F6CA1-D344-8B47-A692-BC034C50B620}"/>
              </a:ext>
            </a:extLst>
          </p:cNvPr>
          <p:cNvSpPr/>
          <p:nvPr/>
        </p:nvSpPr>
        <p:spPr>
          <a:xfrm>
            <a:off x="11734800" y="553117"/>
            <a:ext cx="5867400" cy="1389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5B6A6426-5DEE-7D9A-6E70-9608AFC20C2C}"/>
              </a:ext>
            </a:extLst>
          </p:cNvPr>
          <p:cNvPicPr>
            <a:picLocks noChangeAspect="1"/>
          </p:cNvPicPr>
          <p:nvPr/>
        </p:nvPicPr>
        <p:blipFill rotWithShape="1">
          <a:blip r:embed="rId2"/>
          <a:srcRect t="-1" b="-5415"/>
          <a:stretch/>
        </p:blipFill>
        <p:spPr>
          <a:xfrm rot="16734585">
            <a:off x="14080259" y="5353998"/>
            <a:ext cx="4782321" cy="5065404"/>
          </a:xfrm>
          <a:prstGeom prst="rect">
            <a:avLst/>
          </a:prstGeom>
        </p:spPr>
      </p:pic>
      <p:pic>
        <p:nvPicPr>
          <p:cNvPr id="9" name="Image 8" descr="Une image contenant capture d’écran, Graphique, Caractère coloré, conception&#10;&#10;Description générée automatiquement">
            <a:extLst>
              <a:ext uri="{FF2B5EF4-FFF2-40B4-BE49-F238E27FC236}">
                <a16:creationId xmlns:a16="http://schemas.microsoft.com/office/drawing/2014/main" id="{DBD3DFBD-1C16-28E0-1299-D32863251A49}"/>
              </a:ext>
            </a:extLst>
          </p:cNvPr>
          <p:cNvPicPr>
            <a:picLocks noChangeAspect="1"/>
          </p:cNvPicPr>
          <p:nvPr/>
        </p:nvPicPr>
        <p:blipFill>
          <a:blip r:embed="rId3"/>
          <a:stretch>
            <a:fillRect/>
          </a:stretch>
        </p:blipFill>
        <p:spPr>
          <a:xfrm rot="4376253">
            <a:off x="-641920" y="-2010411"/>
            <a:ext cx="5301269" cy="7414755"/>
          </a:xfrm>
          <a:prstGeom prst="rect">
            <a:avLst/>
          </a:prstGeom>
        </p:spPr>
      </p:pic>
      <p:pic>
        <p:nvPicPr>
          <p:cNvPr id="3" name="Picture 2">
            <a:extLst>
              <a:ext uri="{FF2B5EF4-FFF2-40B4-BE49-F238E27FC236}">
                <a16:creationId xmlns:a16="http://schemas.microsoft.com/office/drawing/2014/main" id="{8C7C225B-6CF0-6BC7-B2F8-5E20F2704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8118" y="670988"/>
            <a:ext cx="5194082" cy="1154240"/>
          </a:xfrm>
          <a:prstGeom prst="rect">
            <a:avLst/>
          </a:prstGeom>
        </p:spPr>
      </p:pic>
      <p:pic>
        <p:nvPicPr>
          <p:cNvPr id="10" name="Image 9">
            <a:extLst>
              <a:ext uri="{FF2B5EF4-FFF2-40B4-BE49-F238E27FC236}">
                <a16:creationId xmlns:a16="http://schemas.microsoft.com/office/drawing/2014/main" id="{4E249273-BF98-4C09-B6CD-30D5AF4E27C0}"/>
              </a:ext>
            </a:extLst>
          </p:cNvPr>
          <p:cNvPicPr>
            <a:picLocks noChangeAspect="1"/>
          </p:cNvPicPr>
          <p:nvPr/>
        </p:nvPicPr>
        <p:blipFill rotWithShape="1">
          <a:blip r:embed="rId5">
            <a:extLst>
              <a:ext uri="{28A0092B-C50C-407E-A947-70E740481C1C}">
                <a14:useLocalDpi xmlns:a14="http://schemas.microsoft.com/office/drawing/2010/main" val="0"/>
              </a:ext>
            </a:extLst>
          </a:blip>
          <a:srcRect l="21733" r="48248" b="54353"/>
          <a:stretch/>
        </p:blipFill>
        <p:spPr>
          <a:xfrm>
            <a:off x="1828800" y="2552700"/>
            <a:ext cx="4735630" cy="1600200"/>
          </a:xfrm>
          <a:prstGeom prst="rect">
            <a:avLst/>
          </a:prstGeom>
        </p:spPr>
      </p:pic>
      <p:pic>
        <p:nvPicPr>
          <p:cNvPr id="11" name="Image 10">
            <a:extLst>
              <a:ext uri="{FF2B5EF4-FFF2-40B4-BE49-F238E27FC236}">
                <a16:creationId xmlns:a16="http://schemas.microsoft.com/office/drawing/2014/main" id="{A23E8497-F884-4EB9-9BD1-3A92461EBCDC}"/>
              </a:ext>
            </a:extLst>
          </p:cNvPr>
          <p:cNvPicPr>
            <a:picLocks noChangeAspect="1"/>
          </p:cNvPicPr>
          <p:nvPr/>
        </p:nvPicPr>
        <p:blipFill rotWithShape="1">
          <a:blip r:embed="rId5">
            <a:extLst>
              <a:ext uri="{28A0092B-C50C-407E-A947-70E740481C1C}">
                <a14:useLocalDpi xmlns:a14="http://schemas.microsoft.com/office/drawing/2010/main" val="0"/>
              </a:ext>
            </a:extLst>
          </a:blip>
          <a:srcRect r="78267" b="46989"/>
          <a:stretch/>
        </p:blipFill>
        <p:spPr>
          <a:xfrm>
            <a:off x="11723572" y="2622985"/>
            <a:ext cx="3038019" cy="1646767"/>
          </a:xfrm>
          <a:prstGeom prst="rect">
            <a:avLst/>
          </a:prstGeom>
        </p:spPr>
      </p:pic>
      <p:sp>
        <p:nvSpPr>
          <p:cNvPr id="12" name="Rectangle : coins arrondis 11">
            <a:extLst>
              <a:ext uri="{FF2B5EF4-FFF2-40B4-BE49-F238E27FC236}">
                <a16:creationId xmlns:a16="http://schemas.microsoft.com/office/drawing/2014/main" id="{FC12ACE7-76F2-4575-864F-40E8191A054B}"/>
              </a:ext>
            </a:extLst>
          </p:cNvPr>
          <p:cNvSpPr/>
          <p:nvPr/>
        </p:nvSpPr>
        <p:spPr>
          <a:xfrm>
            <a:off x="2439692" y="5059148"/>
            <a:ext cx="3513846" cy="1684997"/>
          </a:xfrm>
          <a:prstGeom prst="roundRect">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Ubuntu" panose="020B0604020202020204" charset="0"/>
                <a:ea typeface="+mn-ea"/>
                <a:cs typeface="Ubuntu" panose="020B0604020202020204" charset="0"/>
                <a:sym typeface="Wingdings" panose="05000000000000000000" pitchFamily="2" charset="2"/>
              </a:rPr>
              <a:t>Appel à réseaux d’action </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2800" dirty="0">
                <a:solidFill>
                  <a:srgbClr val="FFFFFF"/>
                </a:solidFill>
                <a:latin typeface="Ubuntu" panose="020B0604020202020204" charset="0"/>
                <a:cs typeface="Ubuntu" panose="020B0604020202020204" charset="0"/>
                <a:sym typeface="Wingdings" panose="05000000000000000000" pitchFamily="2" charset="2"/>
              </a:rPr>
              <a:t>17 mars – 17 juin</a:t>
            </a:r>
            <a:endParaRPr kumimoji="0" lang="fr-FR" sz="2800" i="0" u="none" strike="noStrike" kern="1200" cap="none" spc="0" normalizeH="0" baseline="0" noProof="0" dirty="0">
              <a:ln>
                <a:noFill/>
              </a:ln>
              <a:solidFill>
                <a:srgbClr val="FFFFFF"/>
              </a:solidFill>
              <a:effectLst/>
              <a:uLnTx/>
              <a:uFillTx/>
              <a:latin typeface="Ubuntu" panose="020B0604020202020204" charset="0"/>
              <a:ea typeface="+mn-ea"/>
              <a:cs typeface="Ubuntu" panose="020B0604020202020204" charset="0"/>
              <a:sym typeface="Wingdings" panose="05000000000000000000" pitchFamily="2" charset="2"/>
            </a:endParaRPr>
          </a:p>
        </p:txBody>
      </p:sp>
      <p:sp>
        <p:nvSpPr>
          <p:cNvPr id="14" name="Rectangle : coins arrondis 13">
            <a:extLst>
              <a:ext uri="{FF2B5EF4-FFF2-40B4-BE49-F238E27FC236}">
                <a16:creationId xmlns:a16="http://schemas.microsoft.com/office/drawing/2014/main" id="{6F027A58-8AB3-49C6-AC99-9EF3DFF72110}"/>
              </a:ext>
            </a:extLst>
          </p:cNvPr>
          <p:cNvSpPr/>
          <p:nvPr/>
        </p:nvSpPr>
        <p:spPr>
          <a:xfrm>
            <a:off x="9556440" y="5072274"/>
            <a:ext cx="3508223" cy="1600199"/>
          </a:xfrm>
          <a:prstGeom prst="roundRect">
            <a:avLst/>
          </a:prstGeom>
          <a:solidFill>
            <a:srgbClr val="1CA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Ubuntu" panose="020B0604020202020204" charset="0"/>
                <a:ea typeface="+mn-ea"/>
                <a:cs typeface="Ubuntu" panose="020B0604020202020204" charset="0"/>
                <a:sym typeface="Wingdings" panose="05000000000000000000" pitchFamily="2" charset="2"/>
              </a:rPr>
              <a:t>Appel Actions Innovantes</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2800" dirty="0">
                <a:solidFill>
                  <a:srgbClr val="FFFFFF"/>
                </a:solidFill>
                <a:latin typeface="Ubuntu" panose="020B0604020202020204" charset="0"/>
                <a:cs typeface="Ubuntu" panose="020B0604020202020204" charset="0"/>
                <a:sym typeface="Wingdings" panose="05000000000000000000" pitchFamily="2" charset="2"/>
              </a:rPr>
              <a:t>25 février – 15 juin</a:t>
            </a:r>
            <a:endParaRPr kumimoji="0" lang="fr-FR" sz="2800" i="0" u="none" strike="noStrike" kern="1200" cap="none" spc="0" normalizeH="0" baseline="0" noProof="0" dirty="0">
              <a:ln>
                <a:noFill/>
              </a:ln>
              <a:solidFill>
                <a:srgbClr val="FFFFFF"/>
              </a:solidFill>
              <a:effectLst/>
              <a:uLnTx/>
              <a:uFillTx/>
              <a:latin typeface="Ubuntu" panose="020B0604020202020204" charset="0"/>
              <a:ea typeface="+mn-ea"/>
              <a:cs typeface="Ubuntu" panose="020B0604020202020204" charset="0"/>
              <a:sym typeface="Wingdings" panose="05000000000000000000" pitchFamily="2" charset="2"/>
            </a:endParaRPr>
          </a:p>
        </p:txBody>
      </p:sp>
      <p:sp>
        <p:nvSpPr>
          <p:cNvPr id="15" name="Rectangle : coins arrondis 14">
            <a:extLst>
              <a:ext uri="{FF2B5EF4-FFF2-40B4-BE49-F238E27FC236}">
                <a16:creationId xmlns:a16="http://schemas.microsoft.com/office/drawing/2014/main" id="{33186927-5E6C-44B9-94F7-FA2928D2813A}"/>
              </a:ext>
            </a:extLst>
          </p:cNvPr>
          <p:cNvSpPr/>
          <p:nvPr/>
        </p:nvSpPr>
        <p:spPr>
          <a:xfrm>
            <a:off x="13331977" y="5014259"/>
            <a:ext cx="3508223" cy="1600199"/>
          </a:xfrm>
          <a:prstGeom prst="roundRect">
            <a:avLst/>
          </a:prstGeom>
          <a:solidFill>
            <a:srgbClr val="1CA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FFFFFF"/>
                </a:solidFill>
                <a:effectLst/>
                <a:uLnTx/>
                <a:uFillTx/>
                <a:latin typeface="Ubuntu" panose="020B0604020202020204" charset="0"/>
                <a:ea typeface="+mn-ea"/>
                <a:cs typeface="Ubuntu" panose="020B0604020202020204" charset="0"/>
                <a:sym typeface="Wingdings" panose="05000000000000000000" pitchFamily="2" charset="2"/>
              </a:rPr>
              <a:t>Cit</a:t>
            </a:r>
            <a:r>
              <a:rPr lang="fr-FR" sz="2800" b="1" dirty="0">
                <a:solidFill>
                  <a:srgbClr val="FFFFFF"/>
                </a:solidFill>
                <a:latin typeface="Ubuntu" panose="020B0604020202020204" charset="0"/>
                <a:cs typeface="Ubuntu" panose="020B0604020202020204" charset="0"/>
                <a:sym typeface="Wingdings" panose="05000000000000000000" pitchFamily="2" charset="2"/>
              </a:rPr>
              <a:t>y-to-City exchanges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FFFFFF"/>
                </a:solidFill>
                <a:effectLst/>
                <a:uLnTx/>
                <a:uFillTx/>
                <a:latin typeface="Ubuntu" panose="020B0604020202020204" charset="0"/>
                <a:ea typeface="+mn-ea"/>
                <a:cs typeface="Ubuntu" panose="020B0604020202020204" charset="0"/>
                <a:sym typeface="Wingdings" panose="05000000000000000000" pitchFamily="2" charset="2"/>
              </a:rPr>
              <a:t>Ouvert en continu</a:t>
            </a:r>
          </a:p>
        </p:txBody>
      </p:sp>
    </p:spTree>
    <p:extLst>
      <p:ext uri="{BB962C8B-B14F-4D97-AF65-F5344CB8AC3E}">
        <p14:creationId xmlns:p14="http://schemas.microsoft.com/office/powerpoint/2010/main" val="3067157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CC0BDFB-E60F-4B6A-9AAD-6788DF022720}"/>
              </a:ext>
            </a:extLst>
          </p:cNvPr>
          <p:cNvSpPr/>
          <p:nvPr/>
        </p:nvSpPr>
        <p:spPr>
          <a:xfrm>
            <a:off x="954082" y="729176"/>
            <a:ext cx="3846517" cy="5891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3600" b="1" dirty="0">
                <a:solidFill>
                  <a:srgbClr val="FFFFFF"/>
                </a:solidFill>
                <a:latin typeface="Ubuntu" panose="020B0504030602030204" pitchFamily="34" charset="0"/>
                <a:ea typeface="Tahoma" panose="020B0604030504040204" pitchFamily="34" charset="0"/>
                <a:cs typeface="Tahoma" panose="020B0604030504040204" pitchFamily="34" charset="0"/>
              </a:rPr>
              <a:t>Conseils</a:t>
            </a:r>
            <a:endParaRPr kumimoji="0" lang="fr-FR" sz="3600" b="1" i="0" u="none" strike="noStrike" kern="1200" cap="none" spc="0" normalizeH="0" baseline="0" noProof="0" dirty="0">
              <a:ln>
                <a:noFill/>
              </a:ln>
              <a:solidFill>
                <a:srgbClr val="FFFFFF"/>
              </a:solidFill>
              <a:effectLst/>
              <a:uLnTx/>
              <a:uFillTx/>
              <a:latin typeface="Ubuntu" panose="020B0504030602030204" pitchFamily="34" charset="0"/>
              <a:ea typeface="Tahoma" panose="020B0604030504040204" pitchFamily="34" charset="0"/>
              <a:cs typeface="Tahoma" panose="020B0604030504040204" pitchFamily="34" charset="0"/>
            </a:endParaRPr>
          </a:p>
        </p:txBody>
      </p:sp>
      <p:sp>
        <p:nvSpPr>
          <p:cNvPr id="3" name="TextBox 3">
            <a:extLst>
              <a:ext uri="{FF2B5EF4-FFF2-40B4-BE49-F238E27FC236}">
                <a16:creationId xmlns:a16="http://schemas.microsoft.com/office/drawing/2014/main" id="{B97BE65F-13FF-4BAD-98A9-169B4AA8AB2D}"/>
              </a:ext>
            </a:extLst>
          </p:cNvPr>
          <p:cNvSpPr txBox="1"/>
          <p:nvPr/>
        </p:nvSpPr>
        <p:spPr>
          <a:xfrm>
            <a:off x="609600" y="1981798"/>
            <a:ext cx="10253803" cy="7225824"/>
          </a:xfrm>
          <a:prstGeom prst="rect">
            <a:avLst/>
          </a:prstGeom>
          <a:noFill/>
        </p:spPr>
        <p:txBody>
          <a:bodyPr wrap="square">
            <a:spAutoFit/>
          </a:bodyPr>
          <a:lstStyle/>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ea typeface="Calibri" panose="020F0502020204030204" pitchFamily="34" charset="0"/>
                <a:cs typeface="Ubuntu" panose="020B0604020202020204" charset="0"/>
              </a:rPr>
              <a:t>Ne </a:t>
            </a:r>
            <a:r>
              <a:rPr lang="fr-FR" sz="2400" b="1" dirty="0">
                <a:solidFill>
                  <a:srgbClr val="0C114D"/>
                </a:solidFill>
                <a:latin typeface="Ubuntu" panose="020B0604020202020204" charset="0"/>
                <a:ea typeface="Calibri" panose="020F0502020204030204" pitchFamily="34" charset="0"/>
                <a:cs typeface="Ubuntu" panose="020B0604020202020204" charset="0"/>
              </a:rPr>
              <a:t>sélectionnez pas trop de défis </a:t>
            </a:r>
            <a:r>
              <a:rPr lang="fr-FR" sz="2400" dirty="0">
                <a:solidFill>
                  <a:srgbClr val="0C114D"/>
                </a:solidFill>
                <a:latin typeface="Ubuntu" panose="020B0604020202020204" charset="0"/>
                <a:ea typeface="Calibri" panose="020F0502020204030204" pitchFamily="34" charset="0"/>
                <a:cs typeface="Ubuntu" panose="020B0604020202020204" charset="0"/>
              </a:rPr>
              <a:t>!</a:t>
            </a:r>
          </a:p>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ea typeface="Calibri" panose="020F0502020204030204" pitchFamily="34" charset="0"/>
                <a:cs typeface="Ubuntu" panose="020B0604020202020204" charset="0"/>
              </a:rPr>
              <a:t>Décrivez </a:t>
            </a:r>
            <a:r>
              <a:rPr lang="fr-FR" sz="2400" b="1" dirty="0">
                <a:solidFill>
                  <a:srgbClr val="0C114D"/>
                </a:solidFill>
                <a:latin typeface="Ubuntu" panose="020B0604020202020204" charset="0"/>
                <a:ea typeface="Calibri" panose="020F0502020204030204" pitchFamily="34" charset="0"/>
                <a:cs typeface="Ubuntu" panose="020B0604020202020204" charset="0"/>
              </a:rPr>
              <a:t>précisément</a:t>
            </a:r>
            <a:r>
              <a:rPr lang="fr-FR" sz="2400" dirty="0">
                <a:solidFill>
                  <a:srgbClr val="0C114D"/>
                </a:solidFill>
                <a:latin typeface="Ubuntu" panose="020B0604020202020204" charset="0"/>
                <a:ea typeface="Calibri" panose="020F0502020204030204" pitchFamily="34" charset="0"/>
                <a:cs typeface="Ubuntu" panose="020B0604020202020204" charset="0"/>
              </a:rPr>
              <a:t> </a:t>
            </a:r>
            <a:r>
              <a:rPr lang="fr-FR" sz="2400" b="1" dirty="0">
                <a:solidFill>
                  <a:srgbClr val="0C114D"/>
                </a:solidFill>
                <a:latin typeface="Ubuntu" panose="020B0604020202020204" charset="0"/>
                <a:ea typeface="Calibri" panose="020F0502020204030204" pitchFamily="34" charset="0"/>
                <a:cs typeface="Ubuntu" panose="020B0604020202020204" charset="0"/>
              </a:rPr>
              <a:t>l'ampleur</a:t>
            </a:r>
            <a:r>
              <a:rPr lang="fr-FR" sz="2400" dirty="0">
                <a:solidFill>
                  <a:srgbClr val="0C114D"/>
                </a:solidFill>
                <a:latin typeface="Ubuntu" panose="020B0604020202020204" charset="0"/>
                <a:ea typeface="Calibri" panose="020F0502020204030204" pitchFamily="34" charset="0"/>
                <a:cs typeface="Ubuntu" panose="020B0604020202020204" charset="0"/>
              </a:rPr>
              <a:t> du défi à relever.</a:t>
            </a:r>
          </a:p>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ea typeface="Calibri" panose="020F0502020204030204" pitchFamily="34" charset="0"/>
                <a:cs typeface="Ubuntu" panose="020B0604020202020204" charset="0"/>
              </a:rPr>
              <a:t>Présentez son </a:t>
            </a:r>
            <a:r>
              <a:rPr lang="fr-FR" sz="2400" b="1" dirty="0">
                <a:solidFill>
                  <a:srgbClr val="0C114D"/>
                </a:solidFill>
                <a:latin typeface="Ubuntu" panose="020B0604020202020204" charset="0"/>
                <a:ea typeface="Calibri" panose="020F0502020204030204" pitchFamily="34" charset="0"/>
                <a:cs typeface="Ubuntu" panose="020B0604020202020204" charset="0"/>
              </a:rPr>
              <a:t>étendue</a:t>
            </a:r>
            <a:r>
              <a:rPr lang="fr-FR" sz="2400" dirty="0">
                <a:solidFill>
                  <a:srgbClr val="0C114D"/>
                </a:solidFill>
                <a:latin typeface="Ubuntu" panose="020B0604020202020204" charset="0"/>
                <a:ea typeface="Calibri" panose="020F0502020204030204" pitchFamily="34" charset="0"/>
                <a:cs typeface="Ubuntu" panose="020B0604020202020204" charset="0"/>
              </a:rPr>
              <a:t> et sa </a:t>
            </a:r>
            <a:r>
              <a:rPr lang="fr-FR" sz="2400" b="1" dirty="0">
                <a:solidFill>
                  <a:srgbClr val="0C114D"/>
                </a:solidFill>
                <a:latin typeface="Ubuntu" panose="020B0604020202020204" charset="0"/>
                <a:ea typeface="Calibri" panose="020F0502020204030204" pitchFamily="34" charset="0"/>
                <a:cs typeface="Ubuntu" panose="020B0604020202020204" charset="0"/>
              </a:rPr>
              <a:t>portée</a:t>
            </a:r>
            <a:r>
              <a:rPr lang="fr-FR" sz="2400" dirty="0">
                <a:solidFill>
                  <a:srgbClr val="0C114D"/>
                </a:solidFill>
                <a:latin typeface="Ubuntu" panose="020B0604020202020204" charset="0"/>
                <a:ea typeface="Calibri" panose="020F0502020204030204" pitchFamily="34" charset="0"/>
                <a:cs typeface="Ubuntu" panose="020B0604020202020204" charset="0"/>
              </a:rPr>
              <a:t> au niveau local.</a:t>
            </a:r>
          </a:p>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ea typeface="Calibri" panose="020F0502020204030204" pitchFamily="34" charset="0"/>
                <a:cs typeface="Ubuntu" panose="020B0604020202020204" charset="0"/>
              </a:rPr>
              <a:t>Fournissez des </a:t>
            </a:r>
            <a:r>
              <a:rPr lang="fr-FR" sz="2400" b="1" dirty="0">
                <a:solidFill>
                  <a:srgbClr val="0C114D"/>
                </a:solidFill>
                <a:latin typeface="Ubuntu" panose="020B0604020202020204" charset="0"/>
                <a:ea typeface="Calibri" panose="020F0502020204030204" pitchFamily="34" charset="0"/>
                <a:cs typeface="Ubuntu" panose="020B0604020202020204" charset="0"/>
              </a:rPr>
              <a:t>données pertinentes </a:t>
            </a:r>
            <a:r>
              <a:rPr lang="fr-FR" sz="2400" dirty="0">
                <a:solidFill>
                  <a:srgbClr val="0C114D"/>
                </a:solidFill>
                <a:latin typeface="Ubuntu" panose="020B0604020202020204" charset="0"/>
                <a:ea typeface="Calibri" panose="020F0502020204030204" pitchFamily="34" charset="0"/>
                <a:cs typeface="Ubuntu" panose="020B0604020202020204" charset="0"/>
              </a:rPr>
              <a:t>et d'autres éléments de </a:t>
            </a:r>
            <a:r>
              <a:rPr lang="fr-FR" sz="2400" b="1" dirty="0">
                <a:solidFill>
                  <a:srgbClr val="0C114D"/>
                </a:solidFill>
                <a:latin typeface="Ubuntu" panose="020B0604020202020204" charset="0"/>
                <a:ea typeface="Calibri" panose="020F0502020204030204" pitchFamily="34" charset="0"/>
                <a:cs typeface="Ubuntu" panose="020B0604020202020204" charset="0"/>
              </a:rPr>
              <a:t>preuve</a:t>
            </a:r>
            <a:r>
              <a:rPr lang="fr-FR" sz="2400" dirty="0">
                <a:solidFill>
                  <a:srgbClr val="0C114D"/>
                </a:solidFill>
                <a:latin typeface="Ubuntu" panose="020B0604020202020204" charset="0"/>
                <a:ea typeface="Calibri" panose="020F0502020204030204" pitchFamily="34" charset="0"/>
                <a:cs typeface="Ubuntu" panose="020B0604020202020204" charset="0"/>
              </a:rPr>
              <a:t>.</a:t>
            </a:r>
          </a:p>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ea typeface="Calibri" panose="020F0502020204030204" pitchFamily="34" charset="0"/>
                <a:cs typeface="Ubuntu" panose="020B0604020202020204" charset="0"/>
              </a:rPr>
              <a:t>Présentez ses </a:t>
            </a:r>
            <a:r>
              <a:rPr lang="fr-FR" sz="2400" b="1" dirty="0">
                <a:solidFill>
                  <a:srgbClr val="0C114D"/>
                </a:solidFill>
                <a:latin typeface="Ubuntu" panose="020B0604020202020204" charset="0"/>
                <a:ea typeface="Calibri" panose="020F0502020204030204" pitchFamily="34" charset="0"/>
                <a:cs typeface="Ubuntu" panose="020B0604020202020204" charset="0"/>
              </a:rPr>
              <a:t>différentes dimensions </a:t>
            </a:r>
            <a:r>
              <a:rPr lang="fr-FR" sz="2400" dirty="0">
                <a:solidFill>
                  <a:srgbClr val="0C114D"/>
                </a:solidFill>
                <a:latin typeface="Ubuntu" panose="020B0604020202020204" charset="0"/>
                <a:ea typeface="Calibri" panose="020F0502020204030204" pitchFamily="34" charset="0"/>
                <a:cs typeface="Ubuntu" panose="020B0604020202020204" charset="0"/>
              </a:rPr>
              <a:t>(sociales, économiques, environnementales, etc.).</a:t>
            </a:r>
          </a:p>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ea typeface="Calibri" panose="020F0502020204030204" pitchFamily="34" charset="0"/>
                <a:cs typeface="Ubuntu" panose="020B0604020202020204" charset="0"/>
              </a:rPr>
              <a:t>Assurez-vous que le ou les </a:t>
            </a:r>
            <a:r>
              <a:rPr lang="fr-FR" sz="2400" b="1" dirty="0">
                <a:solidFill>
                  <a:srgbClr val="0C114D"/>
                </a:solidFill>
                <a:latin typeface="Ubuntu" panose="020B0604020202020204" charset="0"/>
                <a:ea typeface="Calibri" panose="020F0502020204030204" pitchFamily="34" charset="0"/>
                <a:cs typeface="Ubuntu" panose="020B0604020202020204" charset="0"/>
              </a:rPr>
              <a:t>défis</a:t>
            </a:r>
            <a:r>
              <a:rPr lang="fr-FR" sz="2400" dirty="0">
                <a:solidFill>
                  <a:srgbClr val="0C114D"/>
                </a:solidFill>
                <a:latin typeface="Ubuntu" panose="020B0604020202020204" charset="0"/>
                <a:ea typeface="Calibri" panose="020F0502020204030204" pitchFamily="34" charset="0"/>
                <a:cs typeface="Ubuntu" panose="020B0604020202020204" charset="0"/>
              </a:rPr>
              <a:t> identifiés et la </a:t>
            </a:r>
            <a:r>
              <a:rPr lang="fr-FR" sz="2400" b="1" dirty="0">
                <a:solidFill>
                  <a:srgbClr val="0C114D"/>
                </a:solidFill>
                <a:latin typeface="Ubuntu" panose="020B0604020202020204" charset="0"/>
                <a:ea typeface="Calibri" panose="020F0502020204030204" pitchFamily="34" charset="0"/>
                <a:cs typeface="Ubuntu" panose="020B0604020202020204" charset="0"/>
              </a:rPr>
              <a:t>solution</a:t>
            </a:r>
            <a:r>
              <a:rPr lang="fr-FR" sz="2400" dirty="0">
                <a:solidFill>
                  <a:srgbClr val="0C114D"/>
                </a:solidFill>
                <a:latin typeface="Ubuntu" panose="020B0604020202020204" charset="0"/>
                <a:ea typeface="Calibri" panose="020F0502020204030204" pitchFamily="34" charset="0"/>
                <a:cs typeface="Ubuntu" panose="020B0604020202020204" charset="0"/>
              </a:rPr>
              <a:t> innovante proposée soient logiquement et clairement liés.</a:t>
            </a:r>
          </a:p>
          <a:p>
            <a:pPr marL="457200" lvl="0" indent="-457200">
              <a:lnSpc>
                <a:spcPct val="150000"/>
              </a:lnSpc>
              <a:buFont typeface="Wingdings" panose="05000000000000000000" pitchFamily="2" charset="2"/>
              <a:buChar char="ü"/>
              <a:defRPr/>
            </a:pPr>
            <a:r>
              <a:rPr kumimoji="0" lang="fr-FR" sz="2400" b="0" i="0" u="none" strike="noStrike" kern="1200" cap="none" spc="0" normalizeH="0" baseline="0" noProof="0" dirty="0">
                <a:ln>
                  <a:noFill/>
                </a:ln>
                <a:solidFill>
                  <a:srgbClr val="0C114D"/>
                </a:solidFill>
                <a:effectLst/>
                <a:uLnTx/>
                <a:uFillTx/>
                <a:latin typeface="Ubuntu" panose="020B0604020202020204" charset="0"/>
                <a:cs typeface="Ubuntu" panose="020B0604020202020204" charset="0"/>
              </a:rPr>
              <a:t>Etre </a:t>
            </a:r>
            <a:r>
              <a:rPr kumimoji="0" lang="fr-FR" sz="2400" b="1" i="0" u="none" strike="noStrike" kern="1200" cap="none" spc="0" normalizeH="0" baseline="0" noProof="0" dirty="0">
                <a:ln>
                  <a:noFill/>
                </a:ln>
                <a:solidFill>
                  <a:srgbClr val="0C114D"/>
                </a:solidFill>
                <a:effectLst/>
                <a:uLnTx/>
                <a:uFillTx/>
                <a:latin typeface="Ubuntu" panose="020B0604020202020204" charset="0"/>
                <a:cs typeface="Ubuntu" panose="020B0604020202020204" charset="0"/>
              </a:rPr>
              <a:t>réaliste, raisonnable et cohérent </a:t>
            </a:r>
            <a:r>
              <a:rPr kumimoji="0" lang="fr-FR" sz="2400" b="0" i="0" u="none" strike="noStrike" kern="1200" cap="none" spc="0" normalizeH="0" baseline="0" noProof="0" dirty="0">
                <a:ln>
                  <a:noFill/>
                </a:ln>
                <a:solidFill>
                  <a:srgbClr val="0C114D"/>
                </a:solidFill>
                <a:effectLst/>
                <a:uLnTx/>
                <a:uFillTx/>
                <a:latin typeface="Ubuntu" panose="020B0604020202020204" charset="0"/>
                <a:cs typeface="Ubuntu" panose="020B0604020202020204" charset="0"/>
              </a:rPr>
              <a:t>dans </a:t>
            </a:r>
            <a:r>
              <a:rPr lang="fr-FR" sz="2400" dirty="0">
                <a:solidFill>
                  <a:srgbClr val="0C114D"/>
                </a:solidFill>
                <a:latin typeface="Ubuntu" panose="020B0604020202020204" charset="0"/>
                <a:cs typeface="Ubuntu" panose="020B0604020202020204" charset="0"/>
              </a:rPr>
              <a:t>le montage du </a:t>
            </a:r>
            <a:r>
              <a:rPr lang="fr-FR" sz="2400" b="1" dirty="0">
                <a:solidFill>
                  <a:srgbClr val="0C114D"/>
                </a:solidFill>
                <a:latin typeface="Ubuntu" panose="020B0604020202020204" charset="0"/>
                <a:cs typeface="Ubuntu" panose="020B0604020202020204" charset="0"/>
              </a:rPr>
              <a:t>budget</a:t>
            </a:r>
            <a:r>
              <a:rPr lang="fr-FR" sz="2400" dirty="0">
                <a:solidFill>
                  <a:srgbClr val="0C114D"/>
                </a:solidFill>
                <a:latin typeface="Ubuntu" panose="020B0604020202020204" charset="0"/>
                <a:cs typeface="Ubuntu" panose="020B0604020202020204" charset="0"/>
              </a:rPr>
              <a:t>.</a:t>
            </a:r>
          </a:p>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cs typeface="Ubuntu" panose="020B0604020202020204" charset="0"/>
              </a:rPr>
              <a:t>Les coûts doivent être directement </a:t>
            </a:r>
            <a:r>
              <a:rPr lang="fr-FR" sz="2400" b="1" dirty="0">
                <a:solidFill>
                  <a:srgbClr val="0C114D"/>
                </a:solidFill>
                <a:latin typeface="Ubuntu" panose="020B0604020202020204" charset="0"/>
                <a:cs typeface="Ubuntu" panose="020B0604020202020204" charset="0"/>
              </a:rPr>
              <a:t>liés</a:t>
            </a:r>
            <a:r>
              <a:rPr lang="fr-FR" sz="2400" dirty="0">
                <a:solidFill>
                  <a:srgbClr val="0C114D"/>
                </a:solidFill>
                <a:latin typeface="Ubuntu" panose="020B0604020202020204" charset="0"/>
                <a:cs typeface="Ubuntu" panose="020B0604020202020204" charset="0"/>
              </a:rPr>
              <a:t> aux </a:t>
            </a:r>
            <a:r>
              <a:rPr lang="fr-FR" sz="2400" b="1" dirty="0">
                <a:solidFill>
                  <a:srgbClr val="0C114D"/>
                </a:solidFill>
                <a:latin typeface="Ubuntu" panose="020B0604020202020204" charset="0"/>
                <a:cs typeface="Ubuntu" panose="020B0604020202020204" charset="0"/>
              </a:rPr>
              <a:t>activités</a:t>
            </a:r>
            <a:r>
              <a:rPr lang="fr-FR" sz="2400" dirty="0">
                <a:solidFill>
                  <a:srgbClr val="0C114D"/>
                </a:solidFill>
                <a:latin typeface="Ubuntu" panose="020B0604020202020204" charset="0"/>
                <a:cs typeface="Ubuntu" panose="020B0604020202020204" charset="0"/>
              </a:rPr>
              <a:t> prévues et au </a:t>
            </a:r>
            <a:r>
              <a:rPr lang="fr-FR" sz="2400" b="1" dirty="0">
                <a:solidFill>
                  <a:srgbClr val="0C114D"/>
                </a:solidFill>
                <a:latin typeface="Ubuntu" panose="020B0604020202020204" charset="0"/>
                <a:cs typeface="Ubuntu" panose="020B0604020202020204" charset="0"/>
              </a:rPr>
              <a:t>calendrier </a:t>
            </a:r>
            <a:r>
              <a:rPr lang="fr-FR" sz="2400" dirty="0">
                <a:solidFill>
                  <a:srgbClr val="0C114D"/>
                </a:solidFill>
                <a:latin typeface="Ubuntu" panose="020B0604020202020204" charset="0"/>
                <a:cs typeface="Ubuntu" panose="020B0604020202020204" charset="0"/>
              </a:rPr>
              <a:t>(attention aux investissements).</a:t>
            </a:r>
          </a:p>
          <a:p>
            <a:pPr marL="457200" lvl="0" indent="-457200">
              <a:lnSpc>
                <a:spcPct val="150000"/>
              </a:lnSpc>
              <a:buFont typeface="Wingdings" panose="05000000000000000000" pitchFamily="2" charset="2"/>
              <a:buChar char="ü"/>
              <a:defRPr/>
            </a:pPr>
            <a:r>
              <a:rPr lang="fr-FR" sz="2400" dirty="0">
                <a:solidFill>
                  <a:srgbClr val="0C114D"/>
                </a:solidFill>
                <a:latin typeface="Ubuntu" panose="020B0604020202020204" charset="0"/>
                <a:cs typeface="Ubuntu" panose="020B0604020202020204" charset="0"/>
              </a:rPr>
              <a:t>Construisez un </a:t>
            </a:r>
            <a:r>
              <a:rPr lang="fr-FR" sz="2400" b="1" dirty="0">
                <a:solidFill>
                  <a:srgbClr val="0C114D"/>
                </a:solidFill>
                <a:latin typeface="Ubuntu" panose="020B0604020202020204" charset="0"/>
                <a:cs typeface="Ubuntu" panose="020B0604020202020204" charset="0"/>
              </a:rPr>
              <a:t>partenariat local cohérent </a:t>
            </a:r>
            <a:r>
              <a:rPr lang="fr-FR" sz="2400" dirty="0">
                <a:solidFill>
                  <a:srgbClr val="0C114D"/>
                </a:solidFill>
                <a:latin typeface="Ubuntu" panose="020B0604020202020204" charset="0"/>
                <a:cs typeface="Ubuntu" panose="020B0604020202020204" charset="0"/>
              </a:rPr>
              <a:t>comprenant tous les </a:t>
            </a:r>
            <a:r>
              <a:rPr lang="fr-FR" sz="2400" b="1" dirty="0">
                <a:solidFill>
                  <a:srgbClr val="0C114D"/>
                </a:solidFill>
                <a:latin typeface="Ubuntu" panose="020B0604020202020204" charset="0"/>
                <a:cs typeface="Ubuntu" panose="020B0604020202020204" charset="0"/>
              </a:rPr>
              <a:t>acteurs locaux </a:t>
            </a:r>
            <a:r>
              <a:rPr lang="fr-FR" sz="2400" dirty="0">
                <a:solidFill>
                  <a:srgbClr val="0C114D"/>
                </a:solidFill>
                <a:latin typeface="Ubuntu" panose="020B0604020202020204" charset="0"/>
                <a:cs typeface="Ubuntu" panose="020B0604020202020204" charset="0"/>
              </a:rPr>
              <a:t>nécessaires et </a:t>
            </a:r>
            <a:r>
              <a:rPr lang="fr-FR" sz="2400" b="1" dirty="0">
                <a:solidFill>
                  <a:srgbClr val="0C114D"/>
                </a:solidFill>
                <a:latin typeface="Ubuntu" panose="020B0604020202020204" charset="0"/>
                <a:cs typeface="Ubuntu" panose="020B0604020202020204" charset="0"/>
              </a:rPr>
              <a:t>définissez leur rôle et engagement</a:t>
            </a:r>
            <a:r>
              <a:rPr lang="fr-FR" sz="2400" dirty="0">
                <a:solidFill>
                  <a:srgbClr val="0C114D"/>
                </a:solidFill>
                <a:latin typeface="Ubuntu" panose="020B0604020202020204" charset="0"/>
                <a:cs typeface="Ubuntu" panose="020B0604020202020204" charset="0"/>
              </a:rPr>
              <a:t>.</a:t>
            </a:r>
          </a:p>
        </p:txBody>
      </p:sp>
      <p:pic>
        <p:nvPicPr>
          <p:cNvPr id="2050" name="Picture 2" descr="Aucune description alternative pour cette image">
            <a:extLst>
              <a:ext uri="{FF2B5EF4-FFF2-40B4-BE49-F238E27FC236}">
                <a16:creationId xmlns:a16="http://schemas.microsoft.com/office/drawing/2014/main" id="{46D47283-3BB8-47AC-9219-B0E79E542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0431" y="726744"/>
            <a:ext cx="6777569" cy="84719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s de Ampoule Png – Téléchargement gratuit sur Freepik">
            <a:extLst>
              <a:ext uri="{FF2B5EF4-FFF2-40B4-BE49-F238E27FC236}">
                <a16:creationId xmlns:a16="http://schemas.microsoft.com/office/drawing/2014/main" id="{83CA3AFA-F79F-4A90-9516-4A521A1FF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528464"/>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3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a:extLst>
              <a:ext uri="{FF2B5EF4-FFF2-40B4-BE49-F238E27FC236}">
                <a16:creationId xmlns:a16="http://schemas.microsoft.com/office/drawing/2014/main" id="{DBC8FC4E-40A8-38C0-0330-DB3D57C0BA5E}"/>
              </a:ext>
            </a:extLst>
          </p:cNvPr>
          <p:cNvSpPr txBox="1"/>
          <p:nvPr/>
        </p:nvSpPr>
        <p:spPr>
          <a:xfrm>
            <a:off x="5700713" y="484436"/>
            <a:ext cx="10834687" cy="877163"/>
          </a:xfrm>
          <a:prstGeom prst="rect">
            <a:avLst/>
          </a:prstGeom>
          <a:noFill/>
        </p:spPr>
        <p:txBody>
          <a:bodyPr wrap="square" lIns="137160" tIns="68580" rIns="137160" bIns="6858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BE" sz="4800" b="1" i="0" u="none" strike="noStrike" kern="1200" cap="none" spc="0" normalizeH="0" baseline="0" noProof="0" dirty="0">
                <a:ln>
                  <a:noFill/>
                </a:ln>
                <a:solidFill>
                  <a:srgbClr val="1CAF96"/>
                </a:solidFill>
                <a:effectLst/>
                <a:uLnTx/>
                <a:uFillTx/>
                <a:latin typeface="Ubuntu" panose="020B0504030602030204" pitchFamily="34" charset="0"/>
                <a:ea typeface="Tahoma"/>
                <a:cs typeface="Tahoma"/>
              </a:rPr>
              <a:t>Dates clés et accompagnement</a:t>
            </a:r>
          </a:p>
        </p:txBody>
      </p:sp>
      <p:sp>
        <p:nvSpPr>
          <p:cNvPr id="3" name="TextBox 2">
            <a:extLst>
              <a:ext uri="{FF2B5EF4-FFF2-40B4-BE49-F238E27FC236}">
                <a16:creationId xmlns:a16="http://schemas.microsoft.com/office/drawing/2014/main" id="{391C4F0C-930C-8B71-1061-7F8C0F022D18}"/>
              </a:ext>
            </a:extLst>
          </p:cNvPr>
          <p:cNvSpPr txBox="1"/>
          <p:nvPr/>
        </p:nvSpPr>
        <p:spPr>
          <a:xfrm>
            <a:off x="5700712" y="1750264"/>
            <a:ext cx="12587288" cy="764824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Clôture</a:t>
            </a:r>
            <a:r>
              <a:rPr kumimoji="0" lang="en-GB" sz="32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de </a:t>
            </a:r>
            <a:r>
              <a:rPr kumimoji="0" lang="en-GB" sz="3200" b="1"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l’appel</a:t>
            </a:r>
            <a:r>
              <a:rPr kumimoji="0" lang="en-GB" sz="32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 </a:t>
            </a:r>
            <a:r>
              <a:rPr kumimoji="0" lang="en-GB" sz="3200" b="1" i="0" u="none" strike="noStrike" kern="1200" cap="none" spc="0" normalizeH="0" baseline="0" noProof="0" dirty="0">
                <a:ln>
                  <a:noFill/>
                </a:ln>
                <a:solidFill>
                  <a:srgbClr val="1CAF96"/>
                </a:solidFill>
                <a:effectLst/>
                <a:uLnTx/>
                <a:uFillTx/>
                <a:latin typeface="Ubuntu" panose="020B0504030602030204" pitchFamily="34" charset="0"/>
                <a:ea typeface="+mn-ea"/>
                <a:cs typeface="+mn-cs"/>
              </a:rPr>
              <a:t>15 </a:t>
            </a:r>
            <a:r>
              <a:rPr kumimoji="0" lang="en-GB" sz="3200" b="1" i="0" u="none" strike="noStrike" kern="1200" cap="none" spc="0" normalizeH="0" baseline="0" noProof="0" dirty="0" err="1">
                <a:ln>
                  <a:noFill/>
                </a:ln>
                <a:solidFill>
                  <a:srgbClr val="1CAF96"/>
                </a:solidFill>
                <a:effectLst/>
                <a:uLnTx/>
                <a:uFillTx/>
                <a:latin typeface="Ubuntu" panose="020B0504030602030204" pitchFamily="34" charset="0"/>
                <a:ea typeface="+mn-ea"/>
                <a:cs typeface="+mn-cs"/>
              </a:rPr>
              <a:t>juin</a:t>
            </a:r>
            <a:r>
              <a:rPr kumimoji="0" lang="en-GB" sz="3200" b="1" i="0" u="none" strike="noStrike" kern="1200" cap="none" spc="0" normalizeH="0" baseline="0" noProof="0" dirty="0">
                <a:ln>
                  <a:noFill/>
                </a:ln>
                <a:solidFill>
                  <a:srgbClr val="1CAF96"/>
                </a:solidFill>
                <a:effectLst/>
                <a:uLnTx/>
                <a:uFillTx/>
                <a:latin typeface="Ubuntu" panose="020B0504030602030204" pitchFamily="34" charset="0"/>
                <a:ea typeface="+mn-ea"/>
                <a:cs typeface="+mn-cs"/>
              </a:rPr>
              <a:t> 2026 à 14h CEST.</a:t>
            </a:r>
            <a:endParaRPr kumimoji="0" lang="en-GB" sz="3200" b="0" i="0" u="none" strike="noStrike" kern="1200" cap="none" spc="0" normalizeH="0" baseline="0" noProof="0" dirty="0">
              <a:ln>
                <a:noFill/>
              </a:ln>
              <a:solidFill>
                <a:srgbClr val="1CAF96"/>
              </a:solidFill>
              <a:effectLst/>
              <a:uLnTx/>
              <a:uFillTx/>
              <a:latin typeface="Ubuntu" panose="020B050403060203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lang="en-GB" sz="2700" b="1" dirty="0">
                <a:solidFill>
                  <a:srgbClr val="0C114D"/>
                </a:solidFill>
                <a:latin typeface="Ubuntu" panose="020B0504030602030204" pitchFamily="34" charset="0"/>
              </a:rPr>
              <a:t>PCN : </a:t>
            </a:r>
            <a:r>
              <a:rPr lang="en-GB" sz="2700" b="1" dirty="0" err="1">
                <a:solidFill>
                  <a:srgbClr val="0C114D"/>
                </a:solidFill>
                <a:latin typeface="Ubuntu" panose="020B0504030602030204" pitchFamily="34" charset="0"/>
              </a:rPr>
              <a:t>Webinaire</a:t>
            </a:r>
            <a:r>
              <a:rPr lang="en-GB" sz="2700" b="1" dirty="0">
                <a:solidFill>
                  <a:srgbClr val="0C114D"/>
                </a:solidFill>
                <a:latin typeface="Ubuntu" panose="020B0504030602030204" pitchFamily="34" charset="0"/>
              </a:rPr>
              <a:t> national : </a:t>
            </a:r>
            <a:r>
              <a:rPr lang="en-GB" sz="2700" b="1" dirty="0" err="1">
                <a:solidFill>
                  <a:srgbClr val="0C114D"/>
                </a:solidFill>
                <a:latin typeface="Ubuntu" panose="020B0504030602030204" pitchFamily="34" charset="0"/>
              </a:rPr>
              <a:t>lundi</a:t>
            </a:r>
            <a:r>
              <a:rPr lang="en-GB" sz="2700" b="1" dirty="0">
                <a:solidFill>
                  <a:srgbClr val="0C114D"/>
                </a:solidFill>
                <a:latin typeface="Ubuntu" panose="020B0504030602030204" pitchFamily="34" charset="0"/>
              </a:rPr>
              <a:t> 9 mars 14h-16h : </a:t>
            </a:r>
            <a:r>
              <a:rPr lang="en-GB" sz="2700" b="1" dirty="0">
                <a:solidFill>
                  <a:srgbClr val="0C114D"/>
                </a:solidFill>
                <a:latin typeface="Ubuntu" panose="020B0504030602030204" pitchFamily="34" charset="0"/>
                <a:hlinkClick r:id="rId2"/>
              </a:rPr>
              <a:t>Inscription</a:t>
            </a:r>
            <a:endParaRPr lang="en-GB" sz="2700" b="1" dirty="0">
              <a:solidFill>
                <a:srgbClr val="0C114D"/>
              </a:solidFill>
              <a:latin typeface="Ubuntu" panose="020B050403060203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Secrétariat</a:t>
            </a:r>
            <a:r>
              <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 </a:t>
            </a:r>
          </a:p>
          <a:p>
            <a:pPr marL="0" marR="0" lvl="0" indent="0" algn="l" defTabSz="1371600" rtl="0" eaLnBrk="1" fontAlgn="auto" latinLnBrk="0" hangingPunct="1">
              <a:lnSpc>
                <a:spcPct val="100000"/>
              </a:lnSpc>
              <a:spcBef>
                <a:spcPts val="0"/>
              </a:spcBef>
              <a:spcAft>
                <a:spcPts val="0"/>
              </a:spcAft>
              <a:buClrTx/>
              <a:buSzTx/>
              <a:buFontTx/>
              <a:buNone/>
              <a:tabLst/>
              <a:defRPr/>
            </a:pPr>
            <a:r>
              <a:rPr lang="en-GB" sz="2700" b="1" dirty="0">
                <a:solidFill>
                  <a:srgbClr val="0C114D"/>
                </a:solidFill>
                <a:latin typeface="Ubuntu" panose="020B0504030602030204" pitchFamily="34" charset="0"/>
              </a:rPr>
              <a:t>* </a:t>
            </a:r>
            <a:r>
              <a:rPr kumimoji="0" lang="en-GB" sz="2700" b="1"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Webinaires</a:t>
            </a:r>
            <a:r>
              <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- 10.30 – 12.00 CEST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C114D"/>
              </a:solidFill>
              <a:effectLst/>
              <a:uLnTx/>
              <a:uFillTx/>
              <a:latin typeface="Ubuntu" panose="020B0504030602030204" pitchFamily="34" charset="0"/>
              <a:ea typeface="+mn-ea"/>
              <a:cs typeface="+mn-cs"/>
            </a:endParaRPr>
          </a:p>
          <a:p>
            <a:pPr marL="1114425" marR="0" lvl="1"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Jeudi</a:t>
            </a:r>
            <a:r>
              <a:rPr kumimoji="0" lang="en-GB" sz="2400" b="0"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5 mars, Lab #1: Developing your project</a:t>
            </a:r>
          </a:p>
          <a:p>
            <a:pPr marL="1114425" marR="0" lvl="1"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Jeudi</a:t>
            </a:r>
            <a:r>
              <a:rPr kumimoji="0" lang="en-GB" sz="2400" b="0"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12 mars, Lab #2: Building a strong Intervention Logic</a:t>
            </a:r>
          </a:p>
          <a:p>
            <a:pPr marL="1114425" marR="0" lvl="1"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Jeudi</a:t>
            </a:r>
            <a:r>
              <a:rPr kumimoji="0" lang="en-GB" sz="2400" b="0"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19 mars, Lab #3: From idea to development – Preparing the workplan</a:t>
            </a:r>
          </a:p>
          <a:p>
            <a:pPr marL="1114425" marR="0" lvl="1"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Jeudi</a:t>
            </a:r>
            <a:r>
              <a:rPr kumimoji="0" lang="en-GB" sz="2400" b="0"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26 mars, Lab #4: Getting the finance right</a:t>
            </a:r>
          </a:p>
          <a:p>
            <a:pPr marL="685800" marR="0" lvl="1" indent="0" algn="l" defTabSz="13716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CAF96"/>
                </a:solidFill>
                <a:effectLst/>
                <a:uLnTx/>
                <a:uFillTx/>
                <a:latin typeface="Ubuntu" panose="020B0504030602030204" pitchFamily="34" charset="0"/>
                <a:ea typeface="+mn-ea"/>
                <a:cs typeface="+mn-cs"/>
              </a:rPr>
              <a:t>&gt; Replays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a:t>
            </a:r>
          </a:p>
          <a:p>
            <a:pPr lvl="0" defTabSz="1371600"/>
            <a:r>
              <a:rPr lang="en-GB" sz="2700" b="1" dirty="0">
                <a:solidFill>
                  <a:srgbClr val="0C114D"/>
                </a:solidFill>
                <a:latin typeface="Ubuntu" panose="020B0504030602030204" pitchFamily="34" charset="0"/>
              </a:rPr>
              <a:t>* Sessions </a:t>
            </a:r>
            <a:r>
              <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Q&amp;A </a:t>
            </a:r>
            <a:r>
              <a:rPr kumimoji="0" lang="en-GB" sz="2700" b="1"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en</a:t>
            </a:r>
            <a:r>
              <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a:t>
            </a:r>
            <a:r>
              <a:rPr kumimoji="0" lang="en-GB" sz="2700" b="1"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ligne</a:t>
            </a:r>
            <a:r>
              <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- 10.00 – 11.00 CEST </a:t>
            </a:r>
            <a:endParaRPr kumimoji="0" lang="en-GB" sz="2400" b="0" i="0" u="none" strike="noStrike" kern="1200" cap="none" spc="0" normalizeH="0" baseline="0" noProof="0" dirty="0">
              <a:ln>
                <a:noFill/>
              </a:ln>
              <a:solidFill>
                <a:srgbClr val="0C114D"/>
              </a:solidFill>
              <a:effectLst/>
              <a:uLnTx/>
              <a:uFillTx/>
              <a:latin typeface="Ubuntu" panose="020B050403060203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 Consultations </a:t>
            </a:r>
            <a:r>
              <a:rPr kumimoji="0" lang="en-GB" sz="2700" b="1" i="0" u="none" strike="noStrike" kern="1200" cap="none" spc="0" normalizeH="0" baseline="0" noProof="0" dirty="0" err="1">
                <a:ln>
                  <a:noFill/>
                </a:ln>
                <a:solidFill>
                  <a:srgbClr val="0C114D"/>
                </a:solidFill>
                <a:effectLst/>
                <a:uLnTx/>
                <a:uFillTx/>
                <a:latin typeface="Ubuntu" panose="020B0504030602030204" pitchFamily="34" charset="0"/>
                <a:ea typeface="+mn-ea"/>
                <a:cs typeface="+mn-cs"/>
              </a:rPr>
              <a:t>bilatérales</a:t>
            </a:r>
            <a:endPar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GB" sz="27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rPr>
              <a:t>FAQ : </a:t>
            </a:r>
            <a:r>
              <a:rPr kumimoji="0" lang="fr-FR" sz="2000" b="1" i="0" u="sng" strike="noStrike" kern="1200" cap="none" spc="0" normalizeH="0" baseline="0" noProof="0" dirty="0" err="1">
                <a:ln>
                  <a:noFill/>
                </a:ln>
                <a:solidFill>
                  <a:srgbClr val="000000"/>
                </a:solidFill>
                <a:effectLst/>
                <a:uLnTx/>
                <a:uFillTx/>
                <a:latin typeface="Ubuntu" panose="020B0604020202020204" charset="0"/>
                <a:ea typeface="+mn-ea"/>
                <a:cs typeface="Ubuntu" panose="020B0604020202020204" charset="0"/>
                <a:hlinkClick r:id="rId3"/>
              </a:rPr>
              <a:t>Frequently</a:t>
            </a:r>
            <a:r>
              <a:rPr kumimoji="0" lang="fr-FR" sz="2000" b="1" i="0" u="sng" strike="noStrike" kern="1200" cap="none" spc="0" normalizeH="0" baseline="0" noProof="0" dirty="0">
                <a:ln>
                  <a:noFill/>
                </a:ln>
                <a:solidFill>
                  <a:srgbClr val="000000"/>
                </a:solidFill>
                <a:effectLst/>
                <a:uLnTx/>
                <a:uFillTx/>
                <a:latin typeface="Ubuntu" panose="020B0604020202020204" charset="0"/>
                <a:ea typeface="+mn-ea"/>
                <a:cs typeface="Ubuntu" panose="020B0604020202020204" charset="0"/>
                <a:hlinkClick r:id="rId3"/>
              </a:rPr>
              <a:t> </a:t>
            </a:r>
            <a:r>
              <a:rPr kumimoji="0" lang="fr-FR" sz="2000" b="1" i="0" u="sng" strike="noStrike" kern="1200" cap="none" spc="0" normalizeH="0" baseline="0" noProof="0" dirty="0" err="1">
                <a:ln>
                  <a:noFill/>
                </a:ln>
                <a:solidFill>
                  <a:srgbClr val="000000"/>
                </a:solidFill>
                <a:effectLst/>
                <a:uLnTx/>
                <a:uFillTx/>
                <a:latin typeface="Ubuntu" panose="020B0604020202020204" charset="0"/>
                <a:ea typeface="+mn-ea"/>
                <a:cs typeface="Ubuntu" panose="020B0604020202020204" charset="0"/>
                <a:hlinkClick r:id="rId3"/>
              </a:rPr>
              <a:t>Asked</a:t>
            </a:r>
            <a:r>
              <a:rPr kumimoji="0" lang="fr-FR" sz="2000" b="1" i="0" u="sng" strike="noStrike" kern="1200" cap="none" spc="0" normalizeH="0" baseline="0" noProof="0" dirty="0">
                <a:ln>
                  <a:noFill/>
                </a:ln>
                <a:solidFill>
                  <a:srgbClr val="000000"/>
                </a:solidFill>
                <a:effectLst/>
                <a:uLnTx/>
                <a:uFillTx/>
                <a:latin typeface="Ubuntu" panose="020B0604020202020204" charset="0"/>
                <a:ea typeface="+mn-ea"/>
                <a:cs typeface="Ubuntu" panose="020B0604020202020204" charset="0"/>
                <a:hlinkClick r:id="rId3"/>
              </a:rPr>
              <a:t> Questions (FAQ)</a:t>
            </a:r>
            <a:endParaRPr kumimoji="0" lang="fr-FR" sz="2000" b="1" i="0" u="sng" strike="noStrike" kern="1200" cap="none" spc="0" normalizeH="0" baseline="0" noProof="0" dirty="0">
              <a:ln>
                <a:noFill/>
              </a:ln>
              <a:solidFill>
                <a:srgbClr val="000000"/>
              </a:solidFill>
              <a:effectLst/>
              <a:uLnTx/>
              <a:uFillTx/>
              <a:latin typeface="Ubuntu" panose="020B0604020202020204" charset="0"/>
              <a:ea typeface="+mn-ea"/>
              <a:cs typeface="Ubuntu" panose="020B060402020202020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000" b="1" i="0" u="sng" strike="noStrike" kern="1200" cap="none" spc="0" normalizeH="0" baseline="0" noProof="0" dirty="0">
              <a:ln>
                <a:noFill/>
              </a:ln>
              <a:solidFill>
                <a:srgbClr val="000000"/>
              </a:solidFill>
              <a:effectLst/>
              <a:uLnTx/>
              <a:uFillTx/>
              <a:latin typeface="Ubuntu" panose="020B0604020202020204" charset="0"/>
              <a:ea typeface="+mn-ea"/>
              <a:cs typeface="Ubuntu" panose="020B060402020202020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hlinkClick r:id="rId4">
                  <a:extLst>
                    <a:ext uri="{A12FA001-AC4F-418D-AE19-62706E023703}">
                      <ahyp:hlinkClr xmlns:ahyp="http://schemas.microsoft.com/office/drawing/2018/hyperlinkcolor" val="tx"/>
                    </a:ext>
                  </a:extLst>
                </a:hlinkClick>
              </a:rPr>
              <a:t>Replay du webinaire de lancement</a:t>
            </a:r>
            <a:endParaRPr kumimoji="0" lang="en-GB" sz="2800" b="1" i="0" u="none" strike="noStrike" kern="1200" cap="none" spc="0" normalizeH="0" baseline="0" noProof="0" dirty="0">
              <a:ln>
                <a:noFill/>
              </a:ln>
              <a:solidFill>
                <a:srgbClr val="0C114D"/>
              </a:solidFill>
              <a:effectLst/>
              <a:uLnTx/>
              <a:uFillTx/>
              <a:latin typeface="Ubuntu" panose="020B0504030602030204" pitchFamily="34" charset="0"/>
              <a:ea typeface="+mn-ea"/>
              <a:cs typeface="+mn-cs"/>
            </a:endParaRPr>
          </a:p>
        </p:txBody>
      </p:sp>
      <p:pic>
        <p:nvPicPr>
          <p:cNvPr id="6" name="Picture 5">
            <a:extLst>
              <a:ext uri="{FF2B5EF4-FFF2-40B4-BE49-F238E27FC236}">
                <a16:creationId xmlns:a16="http://schemas.microsoft.com/office/drawing/2014/main" id="{51EAE31B-5C9B-1D94-7536-88A432550C76}"/>
              </a:ext>
            </a:extLst>
          </p:cNvPr>
          <p:cNvPicPr>
            <a:picLocks noChangeAspect="1"/>
          </p:cNvPicPr>
          <p:nvPr/>
        </p:nvPicPr>
        <p:blipFill>
          <a:blip r:embed="rId5"/>
          <a:srcRect l="27317" r="42811"/>
          <a:stretch>
            <a:fillRect/>
          </a:stretch>
        </p:blipFill>
        <p:spPr>
          <a:xfrm>
            <a:off x="0" y="0"/>
            <a:ext cx="5462895" cy="10287000"/>
          </a:xfrm>
          <a:prstGeom prst="rect">
            <a:avLst/>
          </a:prstGeom>
        </p:spPr>
      </p:pic>
      <p:pic>
        <p:nvPicPr>
          <p:cNvPr id="8" name="Picture 7">
            <a:extLst>
              <a:ext uri="{FF2B5EF4-FFF2-40B4-BE49-F238E27FC236}">
                <a16:creationId xmlns:a16="http://schemas.microsoft.com/office/drawing/2014/main" id="{C218D984-754C-D1CA-79BE-3BA3A1524DCD}"/>
              </a:ext>
            </a:extLst>
          </p:cNvPr>
          <p:cNvPicPr>
            <a:picLocks noChangeAspect="1"/>
          </p:cNvPicPr>
          <p:nvPr/>
        </p:nvPicPr>
        <p:blipFill>
          <a:blip r:embed="rId6">
            <a:duotone>
              <a:schemeClr val="accent1">
                <a:shade val="45000"/>
                <a:satMod val="135000"/>
              </a:schemeClr>
              <a:prstClr val="white"/>
            </a:duotone>
          </a:blip>
          <a:stretch>
            <a:fillRect/>
          </a:stretch>
        </p:blipFill>
        <p:spPr>
          <a:xfrm>
            <a:off x="15578061" y="7812308"/>
            <a:ext cx="1914677" cy="1990256"/>
          </a:xfrm>
          <a:prstGeom prst="rect">
            <a:avLst/>
          </a:prstGeom>
        </p:spPr>
      </p:pic>
    </p:spTree>
    <p:extLst>
      <p:ext uri="{BB962C8B-B14F-4D97-AF65-F5344CB8AC3E}">
        <p14:creationId xmlns:p14="http://schemas.microsoft.com/office/powerpoint/2010/main" val="246578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5E243-3C77-BD30-3A71-537BA8AFE415}"/>
              </a:ext>
            </a:extLst>
          </p:cNvPr>
          <p:cNvSpPr txBox="1"/>
          <p:nvPr/>
        </p:nvSpPr>
        <p:spPr>
          <a:xfrm>
            <a:off x="6400800" y="4420225"/>
            <a:ext cx="5963979" cy="144655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C114D"/>
                </a:solidFill>
                <a:effectLst/>
                <a:uLnTx/>
                <a:uFillTx/>
                <a:latin typeface="Tahoma"/>
                <a:ea typeface="+mn-ea"/>
                <a:cs typeface="+mn-cs"/>
              </a:rPr>
              <a:t>Echanges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C114D"/>
                </a:solidFill>
                <a:effectLst/>
                <a:uLnTx/>
                <a:uFillTx/>
                <a:latin typeface="Tahoma"/>
                <a:ea typeface="+mn-ea"/>
                <a:cs typeface="+mn-cs"/>
              </a:rPr>
              <a:t>City-to-City</a:t>
            </a:r>
            <a:endParaRPr kumimoji="0" lang="en-GB" sz="4400" b="1" i="0" u="none" strike="noStrike" kern="1200" cap="none" spc="0" normalizeH="0" baseline="0" noProof="0" dirty="0">
              <a:ln>
                <a:noFill/>
              </a:ln>
              <a:solidFill>
                <a:srgbClr val="0C114D"/>
              </a:solidFill>
              <a:effectLst/>
              <a:uLnTx/>
              <a:uFillTx/>
              <a:latin typeface="Tahoma"/>
              <a:ea typeface="+mn-ea"/>
              <a:cs typeface="+mn-cs"/>
            </a:endParaRPr>
          </a:p>
        </p:txBody>
      </p:sp>
    </p:spTree>
    <p:extLst>
      <p:ext uri="{BB962C8B-B14F-4D97-AF65-F5344CB8AC3E}">
        <p14:creationId xmlns:p14="http://schemas.microsoft.com/office/powerpoint/2010/main" val="1529056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810EDFE0-4FAA-410B-A514-5AF430A32127}"/>
              </a:ext>
            </a:extLst>
          </p:cNvPr>
          <p:cNvSpPr/>
          <p:nvPr/>
        </p:nvSpPr>
        <p:spPr>
          <a:xfrm>
            <a:off x="-685799" y="647700"/>
            <a:ext cx="7620000" cy="88376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04000"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FFFF"/>
                </a:solidFill>
                <a:effectLst/>
                <a:uLnTx/>
                <a:uFillTx/>
                <a:latin typeface="Ubuntu" panose="020B0504030602030204" pitchFamily="34" charset="0"/>
                <a:ea typeface="Tahoma" panose="020B0604030504040204" pitchFamily="34" charset="0"/>
                <a:cs typeface="Tahoma" panose="020B0604030504040204" pitchFamily="34" charset="0"/>
              </a:rPr>
              <a:t>City-to-City exchanges</a:t>
            </a:r>
          </a:p>
        </p:txBody>
      </p:sp>
      <p:sp>
        <p:nvSpPr>
          <p:cNvPr id="8" name="Content Placeholder 3">
            <a:extLst>
              <a:ext uri="{FF2B5EF4-FFF2-40B4-BE49-F238E27FC236}">
                <a16:creationId xmlns:a16="http://schemas.microsoft.com/office/drawing/2014/main" id="{41219510-0869-4069-B671-9C345C2C3324}"/>
              </a:ext>
            </a:extLst>
          </p:cNvPr>
          <p:cNvSpPr txBox="1">
            <a:spLocks/>
          </p:cNvSpPr>
          <p:nvPr/>
        </p:nvSpPr>
        <p:spPr>
          <a:xfrm>
            <a:off x="533399" y="2552700"/>
            <a:ext cx="8229601" cy="6477000"/>
          </a:xfr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285750" marR="0" lvl="0" indent="-285750" algn="l" defTabSz="13716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32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Réunit une ville confrontée à un problème spécifique lié au développement durable urbain (‘</a:t>
            </a:r>
            <a:r>
              <a:rPr kumimoji="0" lang="fr-FR" sz="3200" b="0" i="0" u="none" strike="noStrike" kern="1200" cap="none" spc="0" normalizeH="0" baseline="0" noProof="0" dirty="0">
                <a:ln>
                  <a:noFill/>
                </a:ln>
                <a:solidFill>
                  <a:srgbClr val="0070C0"/>
                </a:solidFill>
                <a:effectLst/>
                <a:uLnTx/>
                <a:uFillTx/>
                <a:latin typeface="Ubuntu" panose="020B0504030602030204" pitchFamily="34" charset="0"/>
                <a:ea typeface="Tahoma" panose="020B0604030504040204" pitchFamily="34" charset="0"/>
                <a:cs typeface="Tahoma" panose="020B0604030504040204" pitchFamily="34" charset="0"/>
              </a:rPr>
              <a:t>la ville candidate</a:t>
            </a:r>
            <a:r>
              <a:rPr kumimoji="0" lang="fr-FR" sz="32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a:t>
            </a:r>
          </a:p>
          <a:p>
            <a:pPr marL="0" marR="0" lvl="0" indent="0" algn="l" defTabSz="1371600" rtl="0" eaLnBrk="1" fontAlgn="auto" latinLnBrk="0" hangingPunct="1">
              <a:lnSpc>
                <a:spcPct val="90000"/>
              </a:lnSpc>
              <a:spcBef>
                <a:spcPts val="600"/>
              </a:spcBef>
              <a:spcAft>
                <a:spcPts val="600"/>
              </a:spcAft>
              <a:buClrTx/>
              <a:buSzTx/>
              <a:buNone/>
              <a:tabLst/>
              <a:defRPr/>
            </a:pPr>
            <a:endParaRPr kumimoji="0" lang="fr-FR" sz="32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marL="285750" marR="0" lvl="0" indent="-285750" algn="l" defTabSz="13716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32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Et 1 à 2 autres villes d’un autre Etat membre disposant de l'expertise nécessaire pour aider la ville candidate à résoudre  (‘</a:t>
            </a:r>
            <a:r>
              <a:rPr kumimoji="0" lang="fr-FR" sz="3200" b="0" i="0" u="none" strike="noStrike" kern="1200" cap="none" spc="0" normalizeH="0" baseline="0" noProof="0" dirty="0">
                <a:ln>
                  <a:noFill/>
                </a:ln>
                <a:solidFill>
                  <a:srgbClr val="0070C0"/>
                </a:solidFill>
                <a:effectLst/>
                <a:uLnTx/>
                <a:uFillTx/>
                <a:latin typeface="Ubuntu" panose="020B0504030602030204" pitchFamily="34" charset="0"/>
                <a:ea typeface="Tahoma" panose="020B0604030504040204" pitchFamily="34" charset="0"/>
                <a:cs typeface="Tahoma" panose="020B0604030504040204" pitchFamily="34" charset="0"/>
              </a:rPr>
              <a:t>la ville paire</a:t>
            </a:r>
            <a:r>
              <a:rPr kumimoji="0" lang="fr-FR" sz="32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a:t>
            </a:r>
            <a:r>
              <a:rPr kumimoji="0" lang="fr-FR" sz="3200" b="0" i="0" u="none" strike="noStrike" kern="1200" cap="none" spc="0" normalizeH="0" baseline="0" noProof="0" dirty="0">
                <a:ln>
                  <a:noFill/>
                </a:ln>
                <a:solidFill>
                  <a:srgbClr val="000000"/>
                </a:solidFill>
                <a:effectLst/>
                <a:uLnTx/>
                <a:uFillTx/>
                <a:latin typeface="Ubuntu" panose="020B0504030602030204" pitchFamily="34" charset="0"/>
                <a:ea typeface="Tahoma" panose="020B0604030504040204" pitchFamily="34" charset="0"/>
                <a:cs typeface="Tahoma" panose="020B0604030504040204" pitchFamily="34" charset="0"/>
              </a:rPr>
              <a:t> </a:t>
            </a:r>
          </a:p>
          <a:p>
            <a:pPr marL="0" marR="0" lvl="0" indent="0" algn="l" defTabSz="1371600" rtl="0" eaLnBrk="1" fontAlgn="auto" latinLnBrk="0" hangingPunct="1">
              <a:lnSpc>
                <a:spcPct val="90000"/>
              </a:lnSpc>
              <a:spcBef>
                <a:spcPts val="600"/>
              </a:spcBef>
              <a:spcAft>
                <a:spcPts val="600"/>
              </a:spcAft>
              <a:buClrTx/>
              <a:buSzTx/>
              <a:buNone/>
              <a:tabLst/>
              <a:defRPr/>
            </a:pPr>
            <a:endParaRPr kumimoji="0" lang="fr-FR" sz="3200" b="0" i="0" u="none" strike="noStrike" kern="1200" cap="none" spc="0" normalizeH="0" baseline="0" noProof="0" dirty="0">
              <a:ln>
                <a:noFill/>
              </a:ln>
              <a:solidFill>
                <a:srgbClr val="000000"/>
              </a:solidFill>
              <a:effectLst/>
              <a:uLnTx/>
              <a:uFillTx/>
              <a:latin typeface="Ubuntu" panose="020B0504030602030204" pitchFamily="34" charset="0"/>
              <a:ea typeface="Tahoma" panose="020B0604030504040204" pitchFamily="34" charset="0"/>
              <a:cs typeface="Tahoma" panose="020B0604030504040204" pitchFamily="34" charset="0"/>
            </a:endParaRPr>
          </a:p>
          <a:p>
            <a:pPr marL="285750" marR="0" lvl="0" indent="-285750" algn="l" defTabSz="13716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32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Des visites de courte durée (max. 3) entre 2 et 5 jours</a:t>
            </a:r>
          </a:p>
          <a:p>
            <a:pPr marL="285750" marR="0" lvl="0" indent="-285750" algn="l" defTabSz="13716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endParaRPr kumimoji="0" lang="fr-FR" sz="51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marL="285750" marR="0" lvl="0" indent="-285750" algn="just" defTabSz="13716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endParaRPr kumimoji="0" lang="fr-FR" sz="28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p:txBody>
      </p:sp>
      <p:sp>
        <p:nvSpPr>
          <p:cNvPr id="9" name="TextBox 3">
            <a:extLst>
              <a:ext uri="{FF2B5EF4-FFF2-40B4-BE49-F238E27FC236}">
                <a16:creationId xmlns:a16="http://schemas.microsoft.com/office/drawing/2014/main" id="{3548BAFF-A04C-476A-86A5-13828002EEC8}"/>
              </a:ext>
            </a:extLst>
          </p:cNvPr>
          <p:cNvSpPr txBox="1"/>
          <p:nvPr/>
        </p:nvSpPr>
        <p:spPr>
          <a:xfrm>
            <a:off x="7315200" y="523017"/>
            <a:ext cx="12415853" cy="837473"/>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C114D"/>
                </a:solidFill>
                <a:effectLst/>
                <a:uLnTx/>
                <a:uFillTx/>
                <a:latin typeface="Ubuntu Light" panose="020B0304030602030204" pitchFamily="34" charset="0"/>
                <a:ea typeface="Tahoma" panose="020B0604030504040204" pitchFamily="34" charset="0"/>
                <a:cs typeface="Tahoma" panose="020B0604030504040204" pitchFamily="34" charset="0"/>
              </a:rPr>
              <a:t>Un dispositif simple, rapide et flexible !</a:t>
            </a:r>
          </a:p>
        </p:txBody>
      </p:sp>
      <p:pic>
        <p:nvPicPr>
          <p:cNvPr id="10" name="Picture 2">
            <a:extLst>
              <a:ext uri="{FF2B5EF4-FFF2-40B4-BE49-F238E27FC236}">
                <a16:creationId xmlns:a16="http://schemas.microsoft.com/office/drawing/2014/main" id="{CBAF3750-F606-467F-8441-BA76DEC49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91165" y="647700"/>
            <a:ext cx="2396835" cy="1694969"/>
          </a:xfrm>
          <a:prstGeom prst="rect">
            <a:avLst/>
          </a:prstGeom>
        </p:spPr>
      </p:pic>
      <p:sp>
        <p:nvSpPr>
          <p:cNvPr id="11" name="ZoneTexte 10">
            <a:extLst>
              <a:ext uri="{FF2B5EF4-FFF2-40B4-BE49-F238E27FC236}">
                <a16:creationId xmlns:a16="http://schemas.microsoft.com/office/drawing/2014/main" id="{D9636842-CCF3-4BE6-91D4-121DD65B0730}"/>
              </a:ext>
            </a:extLst>
          </p:cNvPr>
          <p:cNvSpPr txBox="1"/>
          <p:nvPr/>
        </p:nvSpPr>
        <p:spPr>
          <a:xfrm>
            <a:off x="9961417" y="9743420"/>
            <a:ext cx="678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C114D"/>
                </a:solidFill>
                <a:effectLst/>
                <a:uLnTx/>
                <a:uFillTx/>
                <a:latin typeface="Ubuntu" panose="020B0504030602030204"/>
                <a:ea typeface="+mn-ea"/>
                <a:cs typeface="+mn-cs"/>
              </a:rPr>
              <a:t>*DEGURBA 1 et 2 - Eurostat</a:t>
            </a:r>
          </a:p>
        </p:txBody>
      </p:sp>
      <p:sp>
        <p:nvSpPr>
          <p:cNvPr id="12" name="Content Placeholder 3">
            <a:extLst>
              <a:ext uri="{FF2B5EF4-FFF2-40B4-BE49-F238E27FC236}">
                <a16:creationId xmlns:a16="http://schemas.microsoft.com/office/drawing/2014/main" id="{6E9357E8-0361-4EA6-8043-95A2C09C7897}"/>
              </a:ext>
            </a:extLst>
          </p:cNvPr>
          <p:cNvSpPr txBox="1">
            <a:spLocks/>
          </p:cNvSpPr>
          <p:nvPr/>
        </p:nvSpPr>
        <p:spPr>
          <a:xfrm>
            <a:off x="9144000" y="2005162"/>
            <a:ext cx="7010400" cy="6477000"/>
          </a:xfrm>
          <a:solidFill>
            <a:srgbClr val="A3ADD8"/>
          </a:solidFill>
          <a:ln w="38100">
            <a:solidFill>
              <a:schemeClr val="tx1"/>
            </a:solidFill>
            <a:prstDash val="sysDot"/>
          </a:ln>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marL="285750" marR="0" lvl="0" indent="-285750" algn="l" defTabSz="13716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4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Les critères d’éligibilité :</a:t>
            </a:r>
          </a:p>
          <a:p>
            <a:pPr marL="342900" marR="0" lvl="0" indent="-342900" algn="l" defTabSz="13716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Ouvert à toute autorité urbaine européenne, sans critère de population*</a:t>
            </a:r>
          </a:p>
          <a:p>
            <a:pPr marL="342900" marR="0" lvl="0" indent="-342900" algn="l" defTabSz="13716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Ouvert aux associations d’autorités urbaines (métropole, communautés d’agglomération,…). </a:t>
            </a:r>
          </a:p>
          <a:p>
            <a:pPr marL="342900" marR="0" lvl="0" indent="-342900" algn="l" defTabSz="13716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Le formulaire de candidature « approuvé » par un représentant légal de l’institution. </a:t>
            </a:r>
          </a:p>
          <a:p>
            <a:pPr marL="0" marR="0" lvl="0" indent="0" algn="l" defTabSz="13716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marL="285750" marR="0" lvl="0" indent="-285750" algn="l" defTabSz="1371600" rtl="0" eaLnBrk="1" fontAlgn="auto" latinLnBrk="0" hangingPunct="1">
              <a:lnSpc>
                <a:spcPct val="90000"/>
              </a:lnSpc>
              <a:spcBef>
                <a:spcPts val="600"/>
              </a:spcBef>
              <a:spcAft>
                <a:spcPts val="600"/>
              </a:spcAft>
              <a:buClrTx/>
              <a:buSzTx/>
              <a:buFont typeface="Arial" panose="020B0604020202020204" pitchFamily="34" charset="0"/>
              <a:buBlip>
                <a:blip r:embed="rId3"/>
              </a:buBlip>
              <a:tabLst/>
              <a:defRPr/>
            </a:pPr>
            <a:r>
              <a:rPr kumimoji="0" lang="fr-FR" sz="24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Les critères de qualité :</a:t>
            </a:r>
          </a:p>
          <a:p>
            <a:pPr marL="342900" marR="0" lvl="0" indent="-342900" algn="l" defTabSz="13716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Sujet lié aux questions de développement durable urbain.</a:t>
            </a:r>
          </a:p>
          <a:p>
            <a:pPr marL="342900" marR="0" lvl="0" indent="-342900" algn="l" defTabSz="13716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Motivation des villes participantes.</a:t>
            </a:r>
          </a:p>
          <a:p>
            <a:pPr marL="342900" marR="0" lvl="0" indent="-342900" algn="l" defTabSz="13716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Cohérence du choix des pairs. </a:t>
            </a:r>
          </a:p>
        </p:txBody>
      </p:sp>
    </p:spTree>
    <p:extLst>
      <p:ext uri="{BB962C8B-B14F-4D97-AF65-F5344CB8AC3E}">
        <p14:creationId xmlns:p14="http://schemas.microsoft.com/office/powerpoint/2010/main" val="3764572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7783-60F2-2326-38FE-B27AE1DA9F60}"/>
              </a:ext>
            </a:extLst>
          </p:cNvPr>
          <p:cNvSpPr>
            <a:spLocks noGrp="1"/>
          </p:cNvSpPr>
          <p:nvPr>
            <p:ph type="title" idx="4294967295"/>
          </p:nvPr>
        </p:nvSpPr>
        <p:spPr>
          <a:xfrm>
            <a:off x="1259682" y="1038226"/>
            <a:ext cx="12608717" cy="1776413"/>
          </a:xfrm>
          <a:prstGeom prst="rect">
            <a:avLst/>
          </a:prstGeom>
        </p:spPr>
        <p:txBody>
          <a:bodyPr vert="horz" lIns="137160" tIns="68580" rIns="137160" bIns="68580" rtlCol="0" anchor="ctr">
            <a:normAutofit/>
          </a:bodyPr>
          <a:lstStyle/>
          <a:p>
            <a:r>
              <a:rPr lang="fr-FR" sz="4200" b="1" noProof="0" dirty="0">
                <a:solidFill>
                  <a:srgbClr val="3AB493"/>
                </a:solidFill>
                <a:latin typeface="Ubuntu" panose="020B0504030602030204" pitchFamily="34" charset="0"/>
              </a:rPr>
              <a:t>City-to-City Exchanges : quel type de soutien ?</a:t>
            </a:r>
          </a:p>
        </p:txBody>
      </p:sp>
      <p:sp>
        <p:nvSpPr>
          <p:cNvPr id="3" name="Content Placeholder 2">
            <a:extLst>
              <a:ext uri="{FF2B5EF4-FFF2-40B4-BE49-F238E27FC236}">
                <a16:creationId xmlns:a16="http://schemas.microsoft.com/office/drawing/2014/main" id="{211E31AA-7585-3C2A-3623-F3D6B5DEDA7B}"/>
              </a:ext>
            </a:extLst>
          </p:cNvPr>
          <p:cNvSpPr>
            <a:spLocks noGrp="1"/>
          </p:cNvSpPr>
          <p:nvPr>
            <p:ph idx="4294967295"/>
          </p:nvPr>
        </p:nvSpPr>
        <p:spPr>
          <a:xfrm>
            <a:off x="1478587" y="4899539"/>
            <a:ext cx="5509355" cy="1776414"/>
          </a:xfrm>
          <a:prstGeom prst="rect">
            <a:avLst/>
          </a:prstGeom>
        </p:spPr>
        <p:txBody>
          <a:bodyPr>
            <a:normAutofit/>
          </a:bodyPr>
          <a:lstStyle/>
          <a:p>
            <a:pPr marL="0" indent="0">
              <a:spcAft>
                <a:spcPts val="1800"/>
              </a:spcAft>
              <a:buNone/>
            </a:pP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Un financement sous forme de </a:t>
            </a:r>
            <a:r>
              <a:rPr lang="fr-FR" sz="2850" b="1" noProof="0" dirty="0">
                <a:solidFill>
                  <a:schemeClr val="tx2"/>
                </a:solidFill>
                <a:latin typeface="Ubuntu" panose="020B0504030602030204" pitchFamily="34" charset="0"/>
                <a:ea typeface="Calibri" panose="020F0502020204030204" pitchFamily="34" charset="0"/>
                <a:cs typeface="Tahoma" panose="020B0604030504040204" pitchFamily="34" charset="0"/>
              </a:rPr>
              <a:t>somme forfaitaire </a:t>
            </a: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pour chaque ville participante.</a:t>
            </a:r>
            <a:endParaRPr lang="fr-FR" sz="2850" noProof="0" dirty="0">
              <a:solidFill>
                <a:schemeClr val="tx2"/>
              </a:solidFill>
              <a:latin typeface="Ubuntu" panose="020B050403060203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CD96CEDC-135C-768A-2BEC-B5FDABFE5E2B}"/>
              </a:ext>
            </a:extLst>
          </p:cNvPr>
          <p:cNvGrpSpPr/>
          <p:nvPr/>
        </p:nvGrpSpPr>
        <p:grpSpPr>
          <a:xfrm>
            <a:off x="1259683" y="2885916"/>
            <a:ext cx="5259056" cy="1549443"/>
            <a:chOff x="491613" y="429929"/>
            <a:chExt cx="3902303" cy="1141366"/>
          </a:xfrm>
        </p:grpSpPr>
        <p:sp>
          <p:nvSpPr>
            <p:cNvPr id="6" name="Rectangle: Rounded Corners 5">
              <a:extLst>
                <a:ext uri="{FF2B5EF4-FFF2-40B4-BE49-F238E27FC236}">
                  <a16:creationId xmlns:a16="http://schemas.microsoft.com/office/drawing/2014/main" id="{8CA58256-CB11-5BD6-6937-F194C7620B67}"/>
                </a:ext>
              </a:extLst>
            </p:cNvPr>
            <p:cNvSpPr/>
            <p:nvPr/>
          </p:nvSpPr>
          <p:spPr>
            <a:xfrm>
              <a:off x="804671" y="779908"/>
              <a:ext cx="3589245" cy="79138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ectangle: Rounded Corners 6">
              <a:extLst>
                <a:ext uri="{FF2B5EF4-FFF2-40B4-BE49-F238E27FC236}">
                  <a16:creationId xmlns:a16="http://schemas.microsoft.com/office/drawing/2014/main" id="{0A4938D1-E1C1-DD4E-88D3-7EDED09CD4D9}"/>
                </a:ext>
              </a:extLst>
            </p:cNvPr>
            <p:cNvSpPr/>
            <p:nvPr/>
          </p:nvSpPr>
          <p:spPr>
            <a:xfrm>
              <a:off x="654043" y="594192"/>
              <a:ext cx="3589245" cy="830997"/>
            </a:xfrm>
            <a:prstGeom prst="roundRect">
              <a:avLst/>
            </a:prstGeom>
            <a:solidFill>
              <a:srgbClr val="1DA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Un soutien financier</a:t>
              </a:r>
            </a:p>
          </p:txBody>
        </p:sp>
        <p:sp>
          <p:nvSpPr>
            <p:cNvPr id="8" name="Oval 7">
              <a:extLst>
                <a:ext uri="{FF2B5EF4-FFF2-40B4-BE49-F238E27FC236}">
                  <a16:creationId xmlns:a16="http://schemas.microsoft.com/office/drawing/2014/main" id="{DA942934-1433-F748-4009-963412610F02}"/>
                </a:ext>
              </a:extLst>
            </p:cNvPr>
            <p:cNvSpPr/>
            <p:nvPr/>
          </p:nvSpPr>
          <p:spPr>
            <a:xfrm>
              <a:off x="491613" y="429929"/>
              <a:ext cx="475488" cy="4754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2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1</a:t>
              </a:r>
            </a:p>
          </p:txBody>
        </p:sp>
      </p:grpSp>
      <p:pic>
        <p:nvPicPr>
          <p:cNvPr id="4" name="Image 3">
            <a:extLst>
              <a:ext uri="{FF2B5EF4-FFF2-40B4-BE49-F238E27FC236}">
                <a16:creationId xmlns:a16="http://schemas.microsoft.com/office/drawing/2014/main" id="{8AAF9B6D-7AFA-4E4F-80F2-F3307E0AA878}"/>
              </a:ext>
            </a:extLst>
          </p:cNvPr>
          <p:cNvPicPr>
            <a:picLocks noChangeAspect="1"/>
          </p:cNvPicPr>
          <p:nvPr/>
        </p:nvPicPr>
        <p:blipFill>
          <a:blip r:embed="rId3"/>
          <a:stretch>
            <a:fillRect/>
          </a:stretch>
        </p:blipFill>
        <p:spPr>
          <a:xfrm>
            <a:off x="8001000" y="3898191"/>
            <a:ext cx="9802016" cy="4042487"/>
          </a:xfrm>
          <a:prstGeom prst="rect">
            <a:avLst/>
          </a:prstGeom>
        </p:spPr>
      </p:pic>
    </p:spTree>
    <p:extLst>
      <p:ext uri="{BB962C8B-B14F-4D97-AF65-F5344CB8AC3E}">
        <p14:creationId xmlns:p14="http://schemas.microsoft.com/office/powerpoint/2010/main" val="1149567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34D19-4FC0-E6BC-999D-2A702FF8F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2A137-47FA-FF87-11FD-B955CFD14438}"/>
              </a:ext>
            </a:extLst>
          </p:cNvPr>
          <p:cNvSpPr>
            <a:spLocks noGrp="1"/>
          </p:cNvSpPr>
          <p:nvPr>
            <p:ph type="title" idx="4294967295"/>
          </p:nvPr>
        </p:nvSpPr>
        <p:spPr>
          <a:xfrm>
            <a:off x="1259682" y="1038226"/>
            <a:ext cx="12456317" cy="1776413"/>
          </a:xfrm>
          <a:prstGeom prst="rect">
            <a:avLst/>
          </a:prstGeom>
        </p:spPr>
        <p:txBody>
          <a:bodyPr vert="horz" lIns="137160" tIns="68580" rIns="137160" bIns="68580" rtlCol="0" anchor="ctr">
            <a:normAutofit/>
          </a:bodyPr>
          <a:lstStyle/>
          <a:p>
            <a:r>
              <a:rPr lang="fr-FR" sz="4200" b="1" noProof="0" dirty="0">
                <a:solidFill>
                  <a:srgbClr val="3AB493"/>
                </a:solidFill>
                <a:latin typeface="Ubuntu" panose="020B0504030602030204" pitchFamily="34" charset="0"/>
              </a:rPr>
              <a:t>City-to-City Exchanges : quel type de soutien ?</a:t>
            </a:r>
          </a:p>
        </p:txBody>
      </p:sp>
      <p:sp>
        <p:nvSpPr>
          <p:cNvPr id="3" name="Content Placeholder 2">
            <a:extLst>
              <a:ext uri="{FF2B5EF4-FFF2-40B4-BE49-F238E27FC236}">
                <a16:creationId xmlns:a16="http://schemas.microsoft.com/office/drawing/2014/main" id="{5CE17749-69F6-F495-E437-482454FA7214}"/>
              </a:ext>
            </a:extLst>
          </p:cNvPr>
          <p:cNvSpPr>
            <a:spLocks noGrp="1"/>
          </p:cNvSpPr>
          <p:nvPr>
            <p:ph idx="4294967295"/>
          </p:nvPr>
        </p:nvSpPr>
        <p:spPr>
          <a:xfrm>
            <a:off x="7848600" y="3531406"/>
            <a:ext cx="9780069" cy="4871450"/>
          </a:xfrm>
          <a:prstGeom prst="rect">
            <a:avLst/>
          </a:prstGeom>
        </p:spPr>
        <p:txBody>
          <a:bodyPr>
            <a:normAutofit/>
          </a:bodyPr>
          <a:lstStyle/>
          <a:p>
            <a:pPr marL="0" indent="0">
              <a:spcAft>
                <a:spcPts val="1800"/>
              </a:spcAft>
              <a:buNone/>
            </a:pP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Un </a:t>
            </a:r>
            <a:r>
              <a:rPr lang="fr-FR" sz="2850" b="1" noProof="0" dirty="0">
                <a:solidFill>
                  <a:schemeClr val="tx2"/>
                </a:solidFill>
                <a:latin typeface="Ubuntu" panose="020B0504030602030204" pitchFamily="34" charset="0"/>
                <a:ea typeface="Calibri" panose="020F0502020204030204" pitchFamily="34" charset="0"/>
                <a:cs typeface="Tahoma" panose="020B0604030504040204" pitchFamily="34" charset="0"/>
              </a:rPr>
              <a:t>modérateur expert </a:t>
            </a: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contractualisé par l’IUE, pour :</a:t>
            </a:r>
          </a:p>
          <a:p>
            <a:pPr>
              <a:spcAft>
                <a:spcPts val="1800"/>
              </a:spcAft>
            </a:pP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Vous aider à </a:t>
            </a:r>
            <a:r>
              <a:rPr lang="fr-FR" sz="2850" b="1" noProof="0" dirty="0">
                <a:solidFill>
                  <a:schemeClr val="tx2"/>
                </a:solidFill>
                <a:latin typeface="Ubuntu" panose="020B0504030602030204" pitchFamily="34" charset="0"/>
                <a:ea typeface="Calibri" panose="020F0502020204030204" pitchFamily="34" charset="0"/>
                <a:cs typeface="Tahoma" panose="020B0604030504040204" pitchFamily="34" charset="0"/>
              </a:rPr>
              <a:t>préparer les visites</a:t>
            </a: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 en révisant avec vous l’agenda. </a:t>
            </a:r>
          </a:p>
          <a:p>
            <a:pPr>
              <a:spcAft>
                <a:spcPts val="1800"/>
              </a:spcAft>
            </a:pPr>
            <a:r>
              <a:rPr lang="fr-FR" sz="2850" b="1" noProof="0" dirty="0">
                <a:solidFill>
                  <a:schemeClr val="tx2"/>
                </a:solidFill>
                <a:latin typeface="Ubuntu" panose="020B0504030602030204" pitchFamily="34" charset="0"/>
                <a:ea typeface="Calibri" panose="020F0502020204030204" pitchFamily="34" charset="0"/>
                <a:cs typeface="Tahoma" panose="020B0604030504040204" pitchFamily="34" charset="0"/>
              </a:rPr>
              <a:t>Faciliter</a:t>
            </a: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 les discussions sur place. </a:t>
            </a:r>
          </a:p>
          <a:p>
            <a:pPr>
              <a:spcAft>
                <a:spcPts val="1800"/>
              </a:spcAft>
            </a:pP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 Vous aider à </a:t>
            </a:r>
            <a:r>
              <a:rPr lang="fr-FR" sz="2850" b="1" noProof="0" dirty="0">
                <a:solidFill>
                  <a:schemeClr val="tx2"/>
                </a:solidFill>
                <a:latin typeface="Ubuntu" panose="020B0504030602030204" pitchFamily="34" charset="0"/>
                <a:ea typeface="Calibri" panose="020F0502020204030204" pitchFamily="34" charset="0"/>
                <a:cs typeface="Tahoma" panose="020B0604030504040204" pitchFamily="34" charset="0"/>
              </a:rPr>
              <a:t>préparer le rapport final</a:t>
            </a:r>
            <a:r>
              <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rPr>
              <a:t>. </a:t>
            </a:r>
          </a:p>
          <a:p>
            <a:pPr marL="0" indent="0">
              <a:spcAft>
                <a:spcPts val="1800"/>
              </a:spcAft>
              <a:buNone/>
            </a:pPr>
            <a:r>
              <a:rPr lang="fr-FR" sz="2850" b="1" noProof="0" dirty="0">
                <a:solidFill>
                  <a:srgbClr val="3AB493"/>
                </a:solidFill>
                <a:latin typeface="Ubuntu" panose="020B0504030602030204" pitchFamily="34" charset="0"/>
                <a:ea typeface="Calibri" panose="020F0502020204030204" pitchFamily="34" charset="0"/>
                <a:cs typeface="Tahoma" panose="020B0604030504040204" pitchFamily="34" charset="0"/>
              </a:rPr>
              <a:t>Son rôle : s’assurer que vous tiriez le meilleur parti de l’activité </a:t>
            </a:r>
          </a:p>
          <a:p>
            <a:pPr marL="0" indent="0">
              <a:spcAft>
                <a:spcPts val="1800"/>
              </a:spcAft>
              <a:buNone/>
            </a:pPr>
            <a:endParaRPr lang="fr-FR" sz="2850" noProof="0" dirty="0">
              <a:solidFill>
                <a:schemeClr val="tx2"/>
              </a:solidFill>
              <a:latin typeface="Ubuntu" panose="020B0504030602030204" pitchFamily="34" charset="0"/>
              <a:ea typeface="Calibri" panose="020F0502020204030204" pitchFamily="34" charset="0"/>
              <a:cs typeface="Tahoma" panose="020B0604030504040204" pitchFamily="34" charset="0"/>
            </a:endParaRPr>
          </a:p>
          <a:p>
            <a:pPr marL="0" indent="0">
              <a:spcAft>
                <a:spcPts val="1800"/>
              </a:spcAft>
              <a:buNone/>
            </a:pPr>
            <a:endParaRPr lang="fr-FR" sz="2850" noProof="0" dirty="0">
              <a:solidFill>
                <a:schemeClr val="tx2"/>
              </a:solidFill>
              <a:latin typeface="Ubuntu" panose="020B050403060203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B3AE1167-5C43-D477-A3CE-8477E1801454}"/>
              </a:ext>
            </a:extLst>
          </p:cNvPr>
          <p:cNvGrpSpPr/>
          <p:nvPr/>
        </p:nvGrpSpPr>
        <p:grpSpPr>
          <a:xfrm>
            <a:off x="1259683" y="2885916"/>
            <a:ext cx="5259056" cy="1549443"/>
            <a:chOff x="491613" y="429929"/>
            <a:chExt cx="3902303" cy="1141366"/>
          </a:xfrm>
        </p:grpSpPr>
        <p:sp>
          <p:nvSpPr>
            <p:cNvPr id="6" name="Rectangle: Rounded Corners 5">
              <a:extLst>
                <a:ext uri="{FF2B5EF4-FFF2-40B4-BE49-F238E27FC236}">
                  <a16:creationId xmlns:a16="http://schemas.microsoft.com/office/drawing/2014/main" id="{6824E7F4-A426-4D32-4E57-3F9099717E66}"/>
                </a:ext>
              </a:extLst>
            </p:cNvPr>
            <p:cNvSpPr/>
            <p:nvPr/>
          </p:nvSpPr>
          <p:spPr>
            <a:xfrm>
              <a:off x="804671" y="779908"/>
              <a:ext cx="3589245" cy="79138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ectangle: Rounded Corners 6">
              <a:extLst>
                <a:ext uri="{FF2B5EF4-FFF2-40B4-BE49-F238E27FC236}">
                  <a16:creationId xmlns:a16="http://schemas.microsoft.com/office/drawing/2014/main" id="{26168C6F-4ABB-398F-5989-0A31C95B1EBF}"/>
                </a:ext>
              </a:extLst>
            </p:cNvPr>
            <p:cNvSpPr/>
            <p:nvPr/>
          </p:nvSpPr>
          <p:spPr>
            <a:xfrm>
              <a:off x="654043" y="594192"/>
              <a:ext cx="3589245" cy="830997"/>
            </a:xfrm>
            <a:prstGeom prst="roundRect">
              <a:avLst/>
            </a:prstGeom>
            <a:solidFill>
              <a:srgbClr val="1DA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De l’expertise</a:t>
              </a:r>
            </a:p>
          </p:txBody>
        </p:sp>
        <p:sp>
          <p:nvSpPr>
            <p:cNvPr id="8" name="Oval 7">
              <a:extLst>
                <a:ext uri="{FF2B5EF4-FFF2-40B4-BE49-F238E27FC236}">
                  <a16:creationId xmlns:a16="http://schemas.microsoft.com/office/drawing/2014/main" id="{1A3B13D1-764F-9886-F341-CD22A4349E6C}"/>
                </a:ext>
              </a:extLst>
            </p:cNvPr>
            <p:cNvSpPr/>
            <p:nvPr/>
          </p:nvSpPr>
          <p:spPr>
            <a:xfrm>
              <a:off x="491613" y="429929"/>
              <a:ext cx="475488" cy="4754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2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2</a:t>
              </a:r>
            </a:p>
          </p:txBody>
        </p:sp>
      </p:grpSp>
      <p:pic>
        <p:nvPicPr>
          <p:cNvPr id="14" name="Picture 13" descr="A qr code with black squares&#10;&#10;AI-generated content may be incorrect.">
            <a:extLst>
              <a:ext uri="{FF2B5EF4-FFF2-40B4-BE49-F238E27FC236}">
                <a16:creationId xmlns:a16="http://schemas.microsoft.com/office/drawing/2014/main" id="{94CD7FDD-5E59-1C75-EA30-43E62D5F3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2064" y="4687475"/>
            <a:ext cx="3033213" cy="3033213"/>
          </a:xfrm>
          <a:prstGeom prst="rect">
            <a:avLst/>
          </a:prstGeom>
        </p:spPr>
      </p:pic>
      <p:sp>
        <p:nvSpPr>
          <p:cNvPr id="15" name="Content Placeholder 2">
            <a:extLst>
              <a:ext uri="{FF2B5EF4-FFF2-40B4-BE49-F238E27FC236}">
                <a16:creationId xmlns:a16="http://schemas.microsoft.com/office/drawing/2014/main" id="{1706D5DC-5F9F-C339-F075-41F49AF7AB2D}"/>
              </a:ext>
            </a:extLst>
          </p:cNvPr>
          <p:cNvSpPr txBox="1">
            <a:spLocks/>
          </p:cNvSpPr>
          <p:nvPr/>
        </p:nvSpPr>
        <p:spPr>
          <a:xfrm>
            <a:off x="760842" y="7805490"/>
            <a:ext cx="6757802" cy="6314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600" rtl="0" eaLnBrk="1" fontAlgn="auto" latinLnBrk="0" hangingPunct="1">
              <a:lnSpc>
                <a:spcPct val="90000"/>
              </a:lnSpc>
              <a:spcBef>
                <a:spcPts val="1500"/>
              </a:spcBef>
              <a:spcAft>
                <a:spcPts val="1800"/>
              </a:spcAft>
              <a:buClrTx/>
              <a:buSzTx/>
              <a:buFont typeface="Arial" panose="020B0604020202020204" pitchFamily="34" charset="0"/>
              <a:buNone/>
              <a:tabLst/>
              <a:defRPr/>
            </a:pPr>
            <a:r>
              <a:rPr kumimoji="0" lang="fr-FR" sz="2400" b="0" i="1" u="none" strike="noStrike" kern="1200" cap="none" spc="0" normalizeH="0" baseline="0" noProof="0" dirty="0">
                <a:ln>
                  <a:noFill/>
                </a:ln>
                <a:solidFill>
                  <a:srgbClr val="0C114D"/>
                </a:solidFill>
                <a:effectLst/>
                <a:uLnTx/>
                <a:uFillTx/>
                <a:latin typeface="Ubuntu" panose="020B0504030602030204" pitchFamily="34" charset="0"/>
                <a:ea typeface="Calibri" panose="020F0502020204030204" pitchFamily="34" charset="0"/>
                <a:cs typeface="Tahoma" panose="020B0604030504040204" pitchFamily="34" charset="0"/>
                <a:hlinkClick r:id="rId4"/>
              </a:rPr>
              <a:t>Le catalogue des modérateurs</a:t>
            </a:r>
            <a:endParaRPr kumimoji="0" lang="fr-FR" sz="2400" b="0" i="1" u="none" strike="noStrike" kern="1200" cap="none" spc="0" normalizeH="0" baseline="0" noProof="0" dirty="0">
              <a:ln>
                <a:noFill/>
              </a:ln>
              <a:solidFill>
                <a:srgbClr val="0C114D"/>
              </a:solidFill>
              <a:effectLst/>
              <a:uLnTx/>
              <a:uFillTx/>
              <a:latin typeface="Ubuntu" panose="020B0504030602030204" pitchFamily="34" charset="0"/>
              <a:ea typeface="+mn-ea"/>
              <a:cs typeface="Tahoma" panose="020B0604030504040204" pitchFamily="34" charset="0"/>
            </a:endParaRPr>
          </a:p>
        </p:txBody>
      </p:sp>
    </p:spTree>
    <p:extLst>
      <p:ext uri="{BB962C8B-B14F-4D97-AF65-F5344CB8AC3E}">
        <p14:creationId xmlns:p14="http://schemas.microsoft.com/office/powerpoint/2010/main" val="2615096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6BFF0-1665-DFDD-75F3-0EDC3647A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F8BB3-C395-A8B4-9E60-934E7D6BA2F6}"/>
              </a:ext>
            </a:extLst>
          </p:cNvPr>
          <p:cNvSpPr>
            <a:spLocks noGrp="1"/>
          </p:cNvSpPr>
          <p:nvPr>
            <p:ph type="title" idx="4294967295"/>
          </p:nvPr>
        </p:nvSpPr>
        <p:spPr>
          <a:xfrm>
            <a:off x="1190582" y="286275"/>
            <a:ext cx="12552011" cy="1776413"/>
          </a:xfrm>
          <a:prstGeom prst="rect">
            <a:avLst/>
          </a:prstGeom>
        </p:spPr>
        <p:txBody>
          <a:bodyPr vert="horz" lIns="137160" tIns="68580" rIns="137160" bIns="68580" rtlCol="0" anchor="ctr">
            <a:normAutofit/>
          </a:bodyPr>
          <a:lstStyle/>
          <a:p>
            <a:r>
              <a:rPr lang="fr-FR" sz="4200" b="1" noProof="0" dirty="0">
                <a:solidFill>
                  <a:srgbClr val="3AB493"/>
                </a:solidFill>
                <a:latin typeface="Ubuntu" panose="020B0504030602030204" pitchFamily="34" charset="0"/>
              </a:rPr>
              <a:t>City-to-City Exchanges : quel type de soutien ?</a:t>
            </a:r>
          </a:p>
        </p:txBody>
      </p:sp>
      <p:sp>
        <p:nvSpPr>
          <p:cNvPr id="3" name="Content Placeholder 2">
            <a:extLst>
              <a:ext uri="{FF2B5EF4-FFF2-40B4-BE49-F238E27FC236}">
                <a16:creationId xmlns:a16="http://schemas.microsoft.com/office/drawing/2014/main" id="{5FD89321-D1DE-F176-D578-803A08DF27E2}"/>
              </a:ext>
            </a:extLst>
          </p:cNvPr>
          <p:cNvSpPr>
            <a:spLocks noGrp="1"/>
          </p:cNvSpPr>
          <p:nvPr>
            <p:ph idx="4294967295"/>
          </p:nvPr>
        </p:nvSpPr>
        <p:spPr>
          <a:xfrm>
            <a:off x="1580084" y="4403804"/>
            <a:ext cx="6069806" cy="3086663"/>
          </a:xfrm>
          <a:prstGeom prst="rect">
            <a:avLst/>
          </a:prstGeom>
        </p:spPr>
        <p:txBody>
          <a:bodyPr>
            <a:normAutofit fontScale="77500" lnSpcReduction="20000"/>
          </a:bodyPr>
          <a:lstStyle/>
          <a:p>
            <a:pPr>
              <a:spcAft>
                <a:spcPts val="1800"/>
              </a:spcAft>
            </a:pPr>
            <a:r>
              <a:rPr lang="fr-FR" sz="2800" dirty="0">
                <a:solidFill>
                  <a:schemeClr val="tx2"/>
                </a:solidFill>
                <a:latin typeface="Ubuntu" panose="020B0504030602030204" pitchFamily="34" charset="0"/>
                <a:ea typeface="Calibri" panose="020F0502020204030204" pitchFamily="34" charset="0"/>
                <a:cs typeface="Tahoma" panose="020B0604030504040204" pitchFamily="34" charset="0"/>
              </a:rPr>
              <a:t>Via</a:t>
            </a:r>
            <a:r>
              <a:rPr lang="fr-FR" sz="2800" b="1" dirty="0">
                <a:solidFill>
                  <a:schemeClr val="tx2"/>
                </a:solidFill>
                <a:latin typeface="Ubuntu" panose="020B0504030602030204" pitchFamily="34" charset="0"/>
                <a:ea typeface="Calibri" panose="020F0502020204030204" pitchFamily="34" charset="0"/>
                <a:cs typeface="Tahoma" panose="020B0604030504040204" pitchFamily="34" charset="0"/>
              </a:rPr>
              <a:t> </a:t>
            </a:r>
            <a:r>
              <a:rPr lang="fr-FR" sz="2800" b="1" dirty="0">
                <a:solidFill>
                  <a:schemeClr val="accent2"/>
                </a:solidFill>
                <a:latin typeface="Ubuntu" panose="020B0504030602030204" pitchFamily="34" charset="0"/>
                <a:ea typeface="Calibri" panose="020F0502020204030204" pitchFamily="34" charset="0"/>
                <a:cs typeface="Tahoma" panose="020B0604030504040204" pitchFamily="34" charset="0"/>
                <a:hlinkClick r:id="rId3"/>
              </a:rPr>
              <a:t>un expert EUI </a:t>
            </a:r>
            <a:r>
              <a:rPr lang="fr-FR" sz="2800" dirty="0">
                <a:solidFill>
                  <a:srgbClr val="0C114D"/>
                </a:solidFill>
                <a:latin typeface="Ubuntu" panose="020B0504030602030204" pitchFamily="34" charset="0"/>
                <a:ea typeface="Calibri" panose="020F0502020204030204" pitchFamily="34" charset="0"/>
                <a:cs typeface="Tahoma" panose="020B0604030504040204" pitchFamily="34" charset="0"/>
              </a:rPr>
              <a:t>lors de sessions de </a:t>
            </a:r>
            <a:r>
              <a:rPr lang="fr-FR" sz="2800" dirty="0" err="1">
                <a:solidFill>
                  <a:srgbClr val="0C114D"/>
                </a:solidFill>
                <a:latin typeface="Ubuntu" panose="020B0504030602030204" pitchFamily="34" charset="0"/>
                <a:ea typeface="Calibri" panose="020F0502020204030204" pitchFamily="34" charset="0"/>
                <a:cs typeface="Tahoma" panose="020B0604030504040204" pitchFamily="34" charset="0"/>
              </a:rPr>
              <a:t>matchmaking</a:t>
            </a:r>
            <a:r>
              <a:rPr lang="fr-FR" sz="2800" dirty="0">
                <a:solidFill>
                  <a:srgbClr val="0C114D"/>
                </a:solidFill>
                <a:latin typeface="Ubuntu" panose="020B0504030602030204" pitchFamily="34" charset="0"/>
                <a:ea typeface="Calibri" panose="020F0502020204030204" pitchFamily="34" charset="0"/>
                <a:cs typeface="Tahoma" panose="020B0604030504040204" pitchFamily="34" charset="0"/>
              </a:rPr>
              <a:t> </a:t>
            </a:r>
            <a:r>
              <a:rPr lang="fr-FR" sz="2800" i="1" dirty="0">
                <a:solidFill>
                  <a:srgbClr val="0C114D"/>
                </a:solidFill>
                <a:latin typeface="Ubuntu" panose="020B0504030602030204" pitchFamily="34" charset="0"/>
                <a:ea typeface="Calibri" panose="020F0502020204030204" pitchFamily="34" charset="0"/>
                <a:cs typeface="Tahoma" panose="020B0604030504040204" pitchFamily="34" charset="0"/>
              </a:rPr>
              <a:t>(Inscription avant le 25 mai 2026)</a:t>
            </a:r>
            <a:endParaRPr lang="fr-FR" sz="2800" noProof="0" dirty="0">
              <a:solidFill>
                <a:schemeClr val="tx2"/>
              </a:solidFill>
              <a:latin typeface="Ubuntu" panose="020B0504030602030204" pitchFamily="34" charset="0"/>
              <a:ea typeface="Calibri" panose="020F0502020204030204" pitchFamily="34" charset="0"/>
              <a:cs typeface="Tahoma" panose="020B0604030504040204" pitchFamily="34" charset="0"/>
            </a:endParaRPr>
          </a:p>
          <a:p>
            <a:pPr>
              <a:spcAft>
                <a:spcPts val="1800"/>
              </a:spcAft>
            </a:pPr>
            <a:r>
              <a:rPr lang="fr-FR" sz="2800" noProof="0" dirty="0">
                <a:solidFill>
                  <a:schemeClr val="tx2"/>
                </a:solidFill>
                <a:latin typeface="Ubuntu" panose="020B0504030602030204" pitchFamily="34" charset="0"/>
                <a:ea typeface="Calibri" panose="020F0502020204030204" pitchFamily="34" charset="0"/>
                <a:cs typeface="Tahoma" panose="020B0604030504040204" pitchFamily="34" charset="0"/>
              </a:rPr>
              <a:t>Via </a:t>
            </a:r>
            <a:r>
              <a:rPr lang="fr-FR" sz="2800" b="1" noProof="0" dirty="0">
                <a:solidFill>
                  <a:schemeClr val="tx2"/>
                </a:solidFill>
                <a:latin typeface="Ubuntu" panose="020B0504030602030204" pitchFamily="34" charset="0"/>
                <a:ea typeface="Calibri" panose="020F0502020204030204" pitchFamily="34" charset="0"/>
                <a:cs typeface="Tahoma" panose="020B0604030504040204" pitchFamily="34" charset="0"/>
                <a:hlinkClick r:id="rId4"/>
              </a:rPr>
              <a:t>l’Urban </a:t>
            </a:r>
            <a:r>
              <a:rPr lang="fr-FR" sz="2800" b="1" noProof="0" dirty="0" err="1">
                <a:solidFill>
                  <a:schemeClr val="tx2"/>
                </a:solidFill>
                <a:latin typeface="Ubuntu" panose="020B0504030602030204" pitchFamily="34" charset="0"/>
                <a:ea typeface="Calibri" panose="020F0502020204030204" pitchFamily="34" charset="0"/>
                <a:cs typeface="Tahoma" panose="020B0604030504040204" pitchFamily="34" charset="0"/>
                <a:hlinkClick r:id="rId4"/>
              </a:rPr>
              <a:t>Matchmaker</a:t>
            </a:r>
            <a:r>
              <a:rPr lang="fr-FR" sz="2800" b="1" noProof="0" dirty="0">
                <a:solidFill>
                  <a:schemeClr val="tx2"/>
                </a:solidFill>
                <a:latin typeface="Ubuntu" panose="020B0504030602030204" pitchFamily="34" charset="0"/>
                <a:ea typeface="Calibri" panose="020F0502020204030204" pitchFamily="34" charset="0"/>
                <a:cs typeface="Tahoma" panose="020B0604030504040204" pitchFamily="34" charset="0"/>
                <a:hlinkClick r:id="rId4"/>
              </a:rPr>
              <a:t> </a:t>
            </a:r>
            <a:endParaRPr lang="fr-FR" sz="2800" b="1" noProof="0" dirty="0">
              <a:solidFill>
                <a:schemeClr val="tx2"/>
              </a:solidFill>
              <a:latin typeface="Ubuntu" panose="020B0504030602030204" pitchFamily="34" charset="0"/>
              <a:ea typeface="Calibri" panose="020F0502020204030204" pitchFamily="34" charset="0"/>
              <a:cs typeface="Tahoma" panose="020B0604030504040204" pitchFamily="34" charset="0"/>
            </a:endParaRPr>
          </a:p>
          <a:p>
            <a:pPr>
              <a:spcAft>
                <a:spcPts val="1800"/>
              </a:spcAft>
            </a:pPr>
            <a:r>
              <a:rPr lang="fr-FR" sz="2800" noProof="0" dirty="0">
                <a:solidFill>
                  <a:schemeClr val="tx2"/>
                </a:solidFill>
                <a:latin typeface="Ubuntu" panose="020B0504030602030204" pitchFamily="34" charset="0"/>
                <a:ea typeface="Calibri" panose="020F0502020204030204" pitchFamily="34" charset="0"/>
                <a:cs typeface="Tahoma" panose="020B0604030504040204" pitchFamily="34" charset="0"/>
              </a:rPr>
              <a:t>Via votre </a:t>
            </a:r>
            <a:r>
              <a:rPr lang="fr-FR" sz="2800" b="1" noProof="0" dirty="0">
                <a:solidFill>
                  <a:schemeClr val="tx2"/>
                </a:solidFill>
                <a:latin typeface="Ubuntu" panose="020B0504030602030204" pitchFamily="34" charset="0"/>
                <a:ea typeface="Calibri" panose="020F0502020204030204" pitchFamily="34" charset="0"/>
                <a:cs typeface="Tahoma" panose="020B0604030504040204" pitchFamily="34" charset="0"/>
                <a:hlinkClick r:id="rId5"/>
              </a:rPr>
              <a:t>Point de Contact</a:t>
            </a:r>
          </a:p>
          <a:p>
            <a:pPr>
              <a:spcAft>
                <a:spcPts val="1800"/>
              </a:spcAft>
            </a:pPr>
            <a:r>
              <a:rPr lang="fr-FR" sz="2800" dirty="0">
                <a:solidFill>
                  <a:schemeClr val="tx2"/>
                </a:solidFill>
                <a:latin typeface="Ubuntu" panose="020B0504030602030204" pitchFamily="34" charset="0"/>
                <a:ea typeface="Calibri" panose="020F0502020204030204" pitchFamily="34" charset="0"/>
                <a:cs typeface="Tahoma" panose="020B0604030504040204" pitchFamily="34" charset="0"/>
              </a:rPr>
              <a:t>Via la </a:t>
            </a:r>
            <a:r>
              <a:rPr lang="fr-FR" sz="2800" b="1" dirty="0">
                <a:solidFill>
                  <a:schemeClr val="tx2"/>
                </a:solidFill>
                <a:latin typeface="Ubuntu" panose="020B0504030602030204" pitchFamily="34" charset="0"/>
                <a:ea typeface="Calibri" panose="020F0502020204030204" pitchFamily="34" charset="0"/>
                <a:cs typeface="Tahoma" panose="020B0604030504040204" pitchFamily="34" charset="0"/>
                <a:hlinkClick r:id="rId6"/>
              </a:rPr>
              <a:t>base de données de bonnes pratiques urbaines</a:t>
            </a:r>
            <a:endParaRPr lang="fr-FR" sz="2800" b="1" noProof="0" dirty="0">
              <a:solidFill>
                <a:schemeClr val="tx2"/>
              </a:solidFill>
              <a:latin typeface="Ubuntu" panose="020B0504030602030204" pitchFamily="34" charset="0"/>
              <a:ea typeface="Calibri" panose="020F0502020204030204" pitchFamily="34" charset="0"/>
              <a:cs typeface="Tahoma" panose="020B0604030504040204" pitchFamily="34" charset="0"/>
              <a:hlinkClick r:id="rId5"/>
            </a:endParaRPr>
          </a:p>
        </p:txBody>
      </p:sp>
      <p:grpSp>
        <p:nvGrpSpPr>
          <p:cNvPr id="5" name="Group 4">
            <a:extLst>
              <a:ext uri="{FF2B5EF4-FFF2-40B4-BE49-F238E27FC236}">
                <a16:creationId xmlns:a16="http://schemas.microsoft.com/office/drawing/2014/main" id="{6584B8B8-878D-B080-C71C-6EED11DDCD96}"/>
              </a:ext>
            </a:extLst>
          </p:cNvPr>
          <p:cNvGrpSpPr/>
          <p:nvPr/>
        </p:nvGrpSpPr>
        <p:grpSpPr>
          <a:xfrm>
            <a:off x="1259681" y="2668092"/>
            <a:ext cx="5259056" cy="1549443"/>
            <a:chOff x="491613" y="429929"/>
            <a:chExt cx="3902303" cy="1141366"/>
          </a:xfrm>
        </p:grpSpPr>
        <p:sp>
          <p:nvSpPr>
            <p:cNvPr id="6" name="Rectangle: Rounded Corners 5">
              <a:extLst>
                <a:ext uri="{FF2B5EF4-FFF2-40B4-BE49-F238E27FC236}">
                  <a16:creationId xmlns:a16="http://schemas.microsoft.com/office/drawing/2014/main" id="{AC6F1EEB-37DF-691C-9C8C-A557CC32A5EB}"/>
                </a:ext>
              </a:extLst>
            </p:cNvPr>
            <p:cNvSpPr/>
            <p:nvPr/>
          </p:nvSpPr>
          <p:spPr>
            <a:xfrm>
              <a:off x="804671" y="779908"/>
              <a:ext cx="3589245" cy="79138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ectangle: Rounded Corners 6">
              <a:extLst>
                <a:ext uri="{FF2B5EF4-FFF2-40B4-BE49-F238E27FC236}">
                  <a16:creationId xmlns:a16="http://schemas.microsoft.com/office/drawing/2014/main" id="{AE365578-7B0A-252A-84C9-0F632169D672}"/>
                </a:ext>
              </a:extLst>
            </p:cNvPr>
            <p:cNvSpPr/>
            <p:nvPr/>
          </p:nvSpPr>
          <p:spPr>
            <a:xfrm>
              <a:off x="654043" y="594192"/>
              <a:ext cx="3589245" cy="830997"/>
            </a:xfrm>
            <a:prstGeom prst="roundRect">
              <a:avLst/>
            </a:prstGeom>
            <a:solidFill>
              <a:srgbClr val="1DA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Recherche de partenaires</a:t>
              </a:r>
            </a:p>
          </p:txBody>
        </p:sp>
        <p:sp>
          <p:nvSpPr>
            <p:cNvPr id="8" name="Oval 7">
              <a:extLst>
                <a:ext uri="{FF2B5EF4-FFF2-40B4-BE49-F238E27FC236}">
                  <a16:creationId xmlns:a16="http://schemas.microsoft.com/office/drawing/2014/main" id="{CE1CD68E-BEC3-2D22-0F71-5CADE0E94D93}"/>
                </a:ext>
              </a:extLst>
            </p:cNvPr>
            <p:cNvSpPr/>
            <p:nvPr/>
          </p:nvSpPr>
          <p:spPr>
            <a:xfrm>
              <a:off x="491613" y="429929"/>
              <a:ext cx="475488" cy="4754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200" b="1"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3</a:t>
              </a:r>
            </a:p>
          </p:txBody>
        </p:sp>
      </p:grpSp>
      <p:pic>
        <p:nvPicPr>
          <p:cNvPr id="17" name="Picture 16">
            <a:extLst>
              <a:ext uri="{FF2B5EF4-FFF2-40B4-BE49-F238E27FC236}">
                <a16:creationId xmlns:a16="http://schemas.microsoft.com/office/drawing/2014/main" id="{4802ADCC-6586-0E32-A71D-410D8BCE90EB}"/>
              </a:ext>
            </a:extLst>
          </p:cNvPr>
          <p:cNvPicPr>
            <a:picLocks noChangeAspect="1"/>
          </p:cNvPicPr>
          <p:nvPr/>
        </p:nvPicPr>
        <p:blipFill>
          <a:blip r:embed="rId7" cstate="screen">
            <a:extLst>
              <a:ext uri="{28A0092B-C50C-407E-A947-70E740481C1C}">
                <a14:useLocalDpi xmlns:a14="http://schemas.microsoft.com/office/drawing/2010/main"/>
              </a:ext>
            </a:extLst>
          </a:blip>
          <a:srcRect l="1425"/>
          <a:stretch/>
        </p:blipFill>
        <p:spPr>
          <a:xfrm>
            <a:off x="8691712" y="2796533"/>
            <a:ext cx="8382000" cy="4693934"/>
          </a:xfrm>
          <a:prstGeom prst="rect">
            <a:avLst/>
          </a:prstGeom>
        </p:spPr>
      </p:pic>
      <p:pic>
        <p:nvPicPr>
          <p:cNvPr id="9" name="Image 8">
            <a:extLst>
              <a:ext uri="{FF2B5EF4-FFF2-40B4-BE49-F238E27FC236}">
                <a16:creationId xmlns:a16="http://schemas.microsoft.com/office/drawing/2014/main" id="{3927B3BC-15DC-4F2E-BCAF-0282A48FCF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430172">
            <a:off x="14032327" y="6850202"/>
            <a:ext cx="4118055" cy="3018326"/>
          </a:xfrm>
          <a:prstGeom prst="rect">
            <a:avLst/>
          </a:prstGeom>
        </p:spPr>
      </p:pic>
      <p:pic>
        <p:nvPicPr>
          <p:cNvPr id="10" name="Image 9">
            <a:extLst>
              <a:ext uri="{FF2B5EF4-FFF2-40B4-BE49-F238E27FC236}">
                <a16:creationId xmlns:a16="http://schemas.microsoft.com/office/drawing/2014/main" id="{7AA359E5-8D95-4BEC-8AD0-FB2486D9AF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62250" y="7581679"/>
            <a:ext cx="5011679" cy="2553675"/>
          </a:xfrm>
          <a:prstGeom prst="rect">
            <a:avLst/>
          </a:prstGeom>
        </p:spPr>
      </p:pic>
    </p:spTree>
    <p:extLst>
      <p:ext uri="{BB962C8B-B14F-4D97-AF65-F5344CB8AC3E}">
        <p14:creationId xmlns:p14="http://schemas.microsoft.com/office/powerpoint/2010/main" val="4118988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14416428-6568-05AA-8EBB-B3AF671C096B}"/>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A3CE4DB3-C017-2681-B6FF-525269E14221}"/>
              </a:ext>
            </a:extLst>
          </p:cNvPr>
          <p:cNvSpPr txBox="1"/>
          <p:nvPr/>
        </p:nvSpPr>
        <p:spPr>
          <a:xfrm>
            <a:off x="4572000" y="4958834"/>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a:extLst>
              <a:ext uri="{FF2B5EF4-FFF2-40B4-BE49-F238E27FC236}">
                <a16:creationId xmlns:a16="http://schemas.microsoft.com/office/drawing/2014/main" id="{D3D2B6D8-1DD2-F896-A59C-AD292C21F644}"/>
              </a:ext>
            </a:extLst>
          </p:cNvPr>
          <p:cNvSpPr txBox="1"/>
          <p:nvPr/>
        </p:nvSpPr>
        <p:spPr>
          <a:xfrm>
            <a:off x="2438400" y="5304353"/>
            <a:ext cx="91773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3" name="TextBox 22">
            <a:extLst>
              <a:ext uri="{FF2B5EF4-FFF2-40B4-BE49-F238E27FC236}">
                <a16:creationId xmlns:a16="http://schemas.microsoft.com/office/drawing/2014/main" id="{16F1F587-2CD8-80FF-0B7E-F0D69254903A}"/>
              </a:ext>
            </a:extLst>
          </p:cNvPr>
          <p:cNvSpPr txBox="1"/>
          <p:nvPr/>
        </p:nvSpPr>
        <p:spPr>
          <a:xfrm>
            <a:off x="1981200" y="8267700"/>
            <a:ext cx="92773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5" name="TextBox 24">
            <a:extLst>
              <a:ext uri="{FF2B5EF4-FFF2-40B4-BE49-F238E27FC236}">
                <a16:creationId xmlns:a16="http://schemas.microsoft.com/office/drawing/2014/main" id="{C4A05E84-E868-3205-56DF-6F371B5B4065}"/>
              </a:ext>
            </a:extLst>
          </p:cNvPr>
          <p:cNvSpPr txBox="1"/>
          <p:nvPr/>
        </p:nvSpPr>
        <p:spPr>
          <a:xfrm>
            <a:off x="5334000" y="984749"/>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28">
            <a:extLst>
              <a:ext uri="{FF2B5EF4-FFF2-40B4-BE49-F238E27FC236}">
                <a16:creationId xmlns:a16="http://schemas.microsoft.com/office/drawing/2014/main" id="{9405953E-E493-46DE-A7BC-50D232A61203}"/>
              </a:ext>
            </a:extLst>
          </p:cNvPr>
          <p:cNvSpPr txBox="1"/>
          <p:nvPr/>
        </p:nvSpPr>
        <p:spPr>
          <a:xfrm>
            <a:off x="4572000" y="4545150"/>
            <a:ext cx="9144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Tahoma"/>
                <a:ea typeface="+mn-ea"/>
                <a:cs typeface="+mn-cs"/>
              </a:rPr>
              <a:t>métropole</a:t>
            </a: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Tahoma"/>
                <a:ea typeface="+mn-ea"/>
                <a:cs typeface="+mn-cs"/>
              </a:rPr>
              <a:t>urbaine,</a:t>
            </a: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Tahoma"/>
                <a:ea typeface="+mn-ea"/>
                <a:cs typeface="+mn-cs"/>
              </a:rPr>
              <a:t>reconquête</a:t>
            </a: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Tahoma"/>
                <a:ea typeface="+mn-ea"/>
                <a:cs typeface="+mn-cs"/>
              </a:rPr>
              <a:t>berges</a:t>
            </a:r>
            <a:endParaRPr kumimoji="0" lang="fr-F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33" name="Picture 32" descr="A group of colorful squares with buildings and a river&#10;&#10;AI-generated content may be incorrect.">
            <a:extLst>
              <a:ext uri="{FF2B5EF4-FFF2-40B4-BE49-F238E27FC236}">
                <a16:creationId xmlns:a16="http://schemas.microsoft.com/office/drawing/2014/main" id="{882A7CED-4184-73A6-5E17-E51BAEAAFC52}"/>
              </a:ext>
            </a:extLst>
          </p:cNvPr>
          <p:cNvPicPr>
            <a:picLocks noChangeAspect="1"/>
          </p:cNvPicPr>
          <p:nvPr/>
        </p:nvPicPr>
        <p:blipFill>
          <a:blip r:embed="rId3"/>
          <a:stretch>
            <a:fillRect/>
          </a:stretch>
        </p:blipFill>
        <p:spPr>
          <a:xfrm>
            <a:off x="223332" y="173594"/>
            <a:ext cx="17841336" cy="9939812"/>
          </a:xfrm>
          <a:prstGeom prst="rect">
            <a:avLst/>
          </a:prstGeom>
        </p:spPr>
      </p:pic>
    </p:spTree>
    <p:extLst>
      <p:ext uri="{BB962C8B-B14F-4D97-AF65-F5344CB8AC3E}">
        <p14:creationId xmlns:p14="http://schemas.microsoft.com/office/powerpoint/2010/main" val="1957533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57CA-6DB7-8C0F-643A-AB5B7ACCA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61DF1-BB73-A136-E103-1522318AD7C7}"/>
              </a:ext>
            </a:extLst>
          </p:cNvPr>
          <p:cNvSpPr>
            <a:spLocks noGrp="1"/>
          </p:cNvSpPr>
          <p:nvPr>
            <p:ph type="title"/>
          </p:nvPr>
        </p:nvSpPr>
        <p:spPr>
          <a:xfrm>
            <a:off x="480302" y="439281"/>
            <a:ext cx="17327397" cy="1776021"/>
          </a:xfrm>
        </p:spPr>
        <p:txBody>
          <a:bodyPr/>
          <a:lstStyle/>
          <a:p>
            <a:r>
              <a:rPr lang="fr-FR" sz="6000" b="1" noProof="0" dirty="0">
                <a:solidFill>
                  <a:srgbClr val="3AB493"/>
                </a:solidFill>
                <a:latin typeface="Ubuntu" panose="020B0504030602030204" pitchFamily="34" charset="0"/>
              </a:rPr>
              <a:t>City-to-City Exchanges : comment participer ? </a:t>
            </a:r>
            <a:endParaRPr lang="fr-FR" sz="6000" b="1" noProof="0" dirty="0">
              <a:solidFill>
                <a:srgbClr val="3AB493"/>
              </a:solidFill>
            </a:endParaRPr>
          </a:p>
        </p:txBody>
      </p:sp>
      <p:sp>
        <p:nvSpPr>
          <p:cNvPr id="4" name="Content Placeholder 3">
            <a:extLst>
              <a:ext uri="{FF2B5EF4-FFF2-40B4-BE49-F238E27FC236}">
                <a16:creationId xmlns:a16="http://schemas.microsoft.com/office/drawing/2014/main" id="{EAE4F917-D088-FF57-DCDD-CD552F6C6BE5}"/>
              </a:ext>
            </a:extLst>
          </p:cNvPr>
          <p:cNvSpPr txBox="1">
            <a:spLocks/>
          </p:cNvSpPr>
          <p:nvPr/>
        </p:nvSpPr>
        <p:spPr>
          <a:xfrm>
            <a:off x="1099644" y="1864760"/>
            <a:ext cx="12082956" cy="728987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endParaRPr kumimoji="0" lang="fr-FR" sz="30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Appel ouvert en continu : </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vous pouvez candidater quand vous voulez ! </a:t>
            </a:r>
          </a:p>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Pour candidater, créer un compte et un projet sur la plateforme </a:t>
            </a: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hlinkClick r:id="rId4"/>
              </a:rPr>
              <a:t>EUI </a:t>
            </a:r>
            <a:r>
              <a:rPr kumimoji="0" lang="fr-FR" sz="2700" b="1" i="0" u="none" strike="noStrike" kern="1200" cap="none" spc="0" normalizeH="0" baseline="0" noProof="0" dirty="0" err="1">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hlinkClick r:id="rId4"/>
              </a:rPr>
              <a:t>Connect</a:t>
            </a:r>
            <a:endPar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Evaluation au fil d’eau, avec une réponse sous </a:t>
            </a: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4 semaines, </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puis</a:t>
            </a: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6 mois pour mettre en œuvre l’activité.</a:t>
            </a:r>
          </a:p>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Une activité </a:t>
            </a: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sur-mesure</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et adaptée aux </a:t>
            </a: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besoins</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des villes participantes. </a:t>
            </a:r>
          </a:p>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Résultats </a:t>
            </a: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concrets</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et </a:t>
            </a: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opérationnels</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 rapidement exploitables</a:t>
            </a:r>
          </a:p>
          <a:p>
            <a:pPr marL="0" marR="0" lvl="0" indent="0" algn="just" defTabSz="1371600" rtl="0" eaLnBrk="1" fontAlgn="auto" latinLnBrk="0" hangingPunct="1">
              <a:lnSpc>
                <a:spcPct val="90000"/>
              </a:lnSpc>
              <a:spcBef>
                <a:spcPts val="900"/>
              </a:spcBef>
              <a:spcAft>
                <a:spcPts val="900"/>
              </a:spcAft>
              <a:buClrTx/>
              <a:buSzTx/>
              <a:buFont typeface="Arial" panose="020B0604020202020204" pitchFamily="34" charset="0"/>
              <a:buNone/>
              <a:tabLst/>
              <a:defRPr/>
            </a:pPr>
            <a:endPar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endParaRPr>
          </a:p>
          <a:p>
            <a:pPr marL="0" marR="0" lvl="0" indent="0" algn="just" defTabSz="1371600" rtl="0" eaLnBrk="1" fontAlgn="auto" latinLnBrk="0" hangingPunct="1">
              <a:lnSpc>
                <a:spcPct val="90000"/>
              </a:lnSpc>
              <a:spcBef>
                <a:spcPts val="900"/>
              </a:spcBef>
              <a:spcAft>
                <a:spcPts val="900"/>
              </a:spcAft>
              <a:buClrTx/>
              <a:buSzTx/>
              <a:buFont typeface="Arial" panose="020B0604020202020204" pitchFamily="34" charset="0"/>
              <a:buNone/>
              <a:tabLst/>
              <a:defRPr/>
            </a:pPr>
            <a:r>
              <a:rPr kumimoji="0" lang="fr-FR" sz="2700" b="1"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Assistance technique de l’IUE : </a:t>
            </a:r>
          </a:p>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Service d’assistance en ligne via </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hlinkClick r:id="rId5"/>
              </a:rPr>
              <a:t>ce lien</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a:t>
            </a:r>
          </a:p>
          <a:p>
            <a:pPr marL="428625" marR="0" lvl="0" indent="-428625" algn="just" defTabSz="1371600" rtl="0" eaLnBrk="1" fontAlgn="auto" latinLnBrk="0" hangingPunct="1">
              <a:lnSpc>
                <a:spcPct val="90000"/>
              </a:lnSpc>
              <a:spcBef>
                <a:spcPts val="900"/>
              </a:spcBef>
              <a:spcAft>
                <a:spcPts val="900"/>
              </a:spcAft>
              <a:buClrTx/>
              <a:buSzTx/>
              <a:buFont typeface="Arial" panose="020B0604020202020204" pitchFamily="34" charset="0"/>
              <a:buBlip>
                <a:blip r:embed="rId3"/>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Consultations en ligne avec un membre de l’équipe via </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hlinkClick r:id="rId6"/>
              </a:rPr>
              <a:t>ce lien</a:t>
            </a:r>
            <a:r>
              <a:rPr kumimoji="0" lang="fr-FR" sz="2700" b="0" i="0" u="none" strike="noStrike" kern="1200" cap="none" spc="0" normalizeH="0" baseline="0" noProof="0" dirty="0">
                <a:ln>
                  <a:noFill/>
                </a:ln>
                <a:solidFill>
                  <a:srgbClr val="0C114D"/>
                </a:solidFill>
                <a:effectLst/>
                <a:uLnTx/>
                <a:uFillTx/>
                <a:latin typeface="Ubuntu" panose="020B0504030602030204" pitchFamily="34" charset="0"/>
                <a:ea typeface="Tahoma" panose="020B0604030504040204" pitchFamily="34" charset="0"/>
                <a:cs typeface="Tahoma" panose="020B0604030504040204" pitchFamily="34" charset="0"/>
              </a:rPr>
              <a:t>.</a:t>
            </a:r>
          </a:p>
        </p:txBody>
      </p:sp>
      <p:pic>
        <p:nvPicPr>
          <p:cNvPr id="3" name="Image 2">
            <a:extLst>
              <a:ext uri="{FF2B5EF4-FFF2-40B4-BE49-F238E27FC236}">
                <a16:creationId xmlns:a16="http://schemas.microsoft.com/office/drawing/2014/main" id="{49DD1482-92B6-4998-BD93-50F5022F6BD6}"/>
              </a:ext>
            </a:extLst>
          </p:cNvPr>
          <p:cNvPicPr>
            <a:picLocks noChangeAspect="1"/>
          </p:cNvPicPr>
          <p:nvPr/>
        </p:nvPicPr>
        <p:blipFill>
          <a:blip r:embed="rId7"/>
          <a:stretch>
            <a:fillRect/>
          </a:stretch>
        </p:blipFill>
        <p:spPr>
          <a:xfrm>
            <a:off x="13801942" y="2371999"/>
            <a:ext cx="3964491" cy="2740328"/>
          </a:xfrm>
          <a:prstGeom prst="rect">
            <a:avLst/>
          </a:prstGeom>
          <a:ln>
            <a:noFill/>
          </a:ln>
          <a:effectLst>
            <a:softEdge rad="112500"/>
          </a:effectLst>
        </p:spPr>
      </p:pic>
    </p:spTree>
    <p:extLst>
      <p:ext uri="{BB962C8B-B14F-4D97-AF65-F5344CB8AC3E}">
        <p14:creationId xmlns:p14="http://schemas.microsoft.com/office/powerpoint/2010/main" val="3119283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5E243-3C77-BD30-3A71-537BA8AFE415}"/>
              </a:ext>
            </a:extLst>
          </p:cNvPr>
          <p:cNvSpPr txBox="1"/>
          <p:nvPr/>
        </p:nvSpPr>
        <p:spPr>
          <a:xfrm>
            <a:off x="6400800" y="4420225"/>
            <a:ext cx="5963979" cy="76944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C114D"/>
                </a:solidFill>
                <a:effectLst/>
                <a:uLnTx/>
                <a:uFillTx/>
                <a:latin typeface="Tahoma"/>
                <a:ea typeface="+mn-ea"/>
                <a:cs typeface="+mn-cs"/>
              </a:rPr>
              <a:t>Appel Peer </a:t>
            </a:r>
            <a:r>
              <a:rPr kumimoji="0" lang="fr-FR" sz="4400" b="1" i="0" u="none" strike="noStrike" kern="1200" cap="none" spc="0" normalizeH="0" baseline="0" noProof="0" dirty="0" err="1">
                <a:ln>
                  <a:noFill/>
                </a:ln>
                <a:solidFill>
                  <a:srgbClr val="0C114D"/>
                </a:solidFill>
                <a:effectLst/>
                <a:uLnTx/>
                <a:uFillTx/>
                <a:latin typeface="Tahoma"/>
                <a:ea typeface="+mn-ea"/>
                <a:cs typeface="+mn-cs"/>
              </a:rPr>
              <a:t>Review</a:t>
            </a:r>
            <a:endParaRPr kumimoji="0" lang="en-GB" sz="4400" b="1" i="0" u="none" strike="noStrike" kern="1200" cap="none" spc="0" normalizeH="0" baseline="0" noProof="0" dirty="0">
              <a:ln>
                <a:noFill/>
              </a:ln>
              <a:solidFill>
                <a:srgbClr val="0C114D"/>
              </a:solidFill>
              <a:effectLst/>
              <a:uLnTx/>
              <a:uFillTx/>
              <a:latin typeface="Tahoma"/>
              <a:ea typeface="+mn-ea"/>
              <a:cs typeface="+mn-cs"/>
            </a:endParaRPr>
          </a:p>
        </p:txBody>
      </p:sp>
    </p:spTree>
    <p:extLst>
      <p:ext uri="{BB962C8B-B14F-4D97-AF65-F5344CB8AC3E}">
        <p14:creationId xmlns:p14="http://schemas.microsoft.com/office/powerpoint/2010/main" val="3754883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B9A8355-22A1-CBD0-7FC5-90714451C001}"/>
              </a:ext>
            </a:extLst>
          </p:cNvPr>
          <p:cNvSpPr>
            <a:spLocks noGrp="1"/>
          </p:cNvSpPr>
          <p:nvPr>
            <p:ph type="body" sz="quarter" idx="11"/>
          </p:nvPr>
        </p:nvSpPr>
        <p:spPr>
          <a:xfrm>
            <a:off x="9144001" y="2139771"/>
            <a:ext cx="8426450" cy="3519420"/>
          </a:xfrm>
        </p:spPr>
        <p:txBody>
          <a:bodyPr/>
          <a:lstStyle/>
          <a:p>
            <a:r>
              <a:rPr lang="en-GB" sz="17250" dirty="0"/>
              <a:t>URBACT</a:t>
            </a:r>
          </a:p>
        </p:txBody>
      </p:sp>
    </p:spTree>
    <p:extLst>
      <p:ext uri="{BB962C8B-B14F-4D97-AF65-F5344CB8AC3E}">
        <p14:creationId xmlns:p14="http://schemas.microsoft.com/office/powerpoint/2010/main" val="1059473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CC7C14-E03B-45EC-BCCB-F178944F14C9}"/>
              </a:ext>
            </a:extLst>
          </p:cNvPr>
          <p:cNvSpPr/>
          <p:nvPr/>
        </p:nvSpPr>
        <p:spPr>
          <a:xfrm>
            <a:off x="460251" y="2068647"/>
            <a:ext cx="8878433" cy="3416320"/>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rgbClr val="0C114D"/>
                </a:solidFill>
                <a:effectLst/>
                <a:uLnTx/>
                <a:uFillTx/>
                <a:latin typeface="Ubuntu" panose="020B0504030602030204"/>
                <a:ea typeface="+mn-ea"/>
                <a:cs typeface="+mn-cs"/>
              </a:rPr>
              <a:t>Revue entre pairs</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 permettant aux autorités urbaines d’améliorer la conception et la mise en œuvre de leurs </a:t>
            </a:r>
            <a:r>
              <a:rPr kumimoji="0" lang="fr-FR" sz="2700" b="1" i="0" u="none" strike="noStrike" kern="1200" cap="none" spc="0" normalizeH="0" baseline="0" noProof="0" dirty="0">
                <a:ln>
                  <a:noFill/>
                </a:ln>
                <a:solidFill>
                  <a:srgbClr val="0C114D"/>
                </a:solidFill>
                <a:effectLst/>
                <a:uLnTx/>
                <a:uFillTx/>
                <a:latin typeface="Ubuntu" panose="020B0504030602030204"/>
                <a:ea typeface="+mn-ea"/>
                <a:cs typeface="+mn-cs"/>
              </a:rPr>
              <a:t>stratégies de développement urbain durable</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 grâce à l’apprentissage entre pairs.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sym typeface="Wingdings" panose="05000000000000000000" pitchFamily="2" charset="2"/>
              </a:rPr>
              <a:t> </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Une </a:t>
            </a:r>
            <a:r>
              <a:rPr kumimoji="0" lang="fr-FR" sz="2700" b="0" i="1" u="none" strike="noStrike" kern="1200" cap="none" spc="0" normalizeH="0" baseline="0" noProof="0" dirty="0">
                <a:ln>
                  <a:noFill/>
                </a:ln>
                <a:solidFill>
                  <a:srgbClr val="0C114D"/>
                </a:solidFill>
                <a:effectLst/>
                <a:uLnTx/>
                <a:uFillTx/>
                <a:latin typeface="Ubuntu" panose="020B0504030602030204"/>
                <a:ea typeface="+mn-ea"/>
                <a:cs typeface="+mn-cs"/>
              </a:rPr>
              <a:t>« City under </a:t>
            </a:r>
            <a:r>
              <a:rPr kumimoji="0" lang="fr-FR" sz="2700" b="0" i="1" u="none" strike="noStrike" kern="1200" cap="none" spc="0" normalizeH="0" baseline="0" noProof="0" dirty="0" err="1">
                <a:ln>
                  <a:noFill/>
                </a:ln>
                <a:solidFill>
                  <a:srgbClr val="0C114D"/>
                </a:solidFill>
                <a:effectLst/>
                <a:uLnTx/>
                <a:uFillTx/>
                <a:latin typeface="Ubuntu" panose="020B0504030602030204"/>
                <a:ea typeface="+mn-ea"/>
                <a:cs typeface="+mn-cs"/>
              </a:rPr>
              <a:t>review</a:t>
            </a:r>
            <a:r>
              <a:rPr kumimoji="0" lang="fr-FR" sz="2700" b="0" i="1" u="none" strike="noStrike" kern="1200" cap="none" spc="0" normalizeH="0" baseline="0" noProof="0" dirty="0">
                <a:ln>
                  <a:noFill/>
                </a:ln>
                <a:solidFill>
                  <a:srgbClr val="0C114D"/>
                </a:solidFill>
                <a:effectLst/>
                <a:uLnTx/>
                <a:uFillTx/>
                <a:latin typeface="Ubuntu" panose="020B0504030602030204"/>
                <a:ea typeface="+mn-ea"/>
                <a:cs typeface="+mn-cs"/>
              </a:rPr>
              <a:t> » </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(bénéficiaire principal) travaille avec six autorités urbaines au maximum, agissant en tant que </a:t>
            </a:r>
            <a:r>
              <a:rPr kumimoji="0" lang="fr-FR" sz="2700" b="0" i="1" u="none" strike="noStrike" kern="1200" cap="none" spc="0" normalizeH="0" baseline="0" noProof="0" dirty="0">
                <a:ln>
                  <a:noFill/>
                </a:ln>
                <a:solidFill>
                  <a:srgbClr val="0C114D"/>
                </a:solidFill>
                <a:effectLst/>
                <a:uLnTx/>
                <a:uFillTx/>
                <a:latin typeface="Ubuntu" panose="020B0504030602030204"/>
                <a:ea typeface="+mn-ea"/>
                <a:cs typeface="+mn-cs"/>
              </a:rPr>
              <a:t>« </a:t>
            </a:r>
            <a:r>
              <a:rPr kumimoji="0" lang="fr-FR" sz="2700" b="0" i="1" u="none" strike="noStrike" kern="1200" cap="none" spc="0" normalizeH="0" baseline="0" noProof="0" dirty="0" err="1">
                <a:ln>
                  <a:noFill/>
                </a:ln>
                <a:solidFill>
                  <a:srgbClr val="0C114D"/>
                </a:solidFill>
                <a:effectLst/>
                <a:uLnTx/>
                <a:uFillTx/>
                <a:latin typeface="Ubuntu" panose="020B0504030602030204"/>
                <a:ea typeface="+mn-ea"/>
                <a:cs typeface="+mn-cs"/>
              </a:rPr>
              <a:t>peer</a:t>
            </a:r>
            <a:r>
              <a:rPr kumimoji="0" lang="fr-FR" sz="2700" b="0" i="1" u="none" strike="noStrike" kern="1200" cap="none" spc="0" normalizeH="0" baseline="0" noProof="0" dirty="0">
                <a:ln>
                  <a:noFill/>
                </a:ln>
                <a:solidFill>
                  <a:srgbClr val="0C114D"/>
                </a:solidFill>
                <a:effectLst/>
                <a:uLnTx/>
                <a:uFillTx/>
                <a:latin typeface="Ubuntu" panose="020B0504030602030204"/>
                <a:ea typeface="+mn-ea"/>
                <a:cs typeface="+mn-cs"/>
              </a:rPr>
              <a:t> </a:t>
            </a:r>
            <a:r>
              <a:rPr kumimoji="0" lang="fr-FR" sz="2700" b="0" i="1" u="none" strike="noStrike" kern="1200" cap="none" spc="0" normalizeH="0" baseline="0" noProof="0" dirty="0" err="1">
                <a:ln>
                  <a:noFill/>
                </a:ln>
                <a:solidFill>
                  <a:srgbClr val="0C114D"/>
                </a:solidFill>
                <a:effectLst/>
                <a:uLnTx/>
                <a:uFillTx/>
                <a:latin typeface="Ubuntu" panose="020B0504030602030204"/>
                <a:ea typeface="+mn-ea"/>
                <a:cs typeface="+mn-cs"/>
              </a:rPr>
              <a:t>reviewers</a:t>
            </a:r>
            <a:r>
              <a:rPr kumimoji="0" lang="fr-FR" sz="2700" b="0" i="1" u="none" strike="noStrike" kern="1200" cap="none" spc="0" normalizeH="0" baseline="0" noProof="0" dirty="0">
                <a:ln>
                  <a:noFill/>
                </a:ln>
                <a:solidFill>
                  <a:srgbClr val="0C114D"/>
                </a:solidFill>
                <a:effectLst/>
                <a:uLnTx/>
                <a:uFillTx/>
                <a:latin typeface="Ubuntu" panose="020B0504030602030204"/>
                <a:ea typeface="+mn-ea"/>
                <a:cs typeface="+mn-cs"/>
              </a:rPr>
              <a:t> » </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(bénéficiaires secondaires)</a:t>
            </a:r>
          </a:p>
        </p:txBody>
      </p:sp>
      <p:sp>
        <p:nvSpPr>
          <p:cNvPr id="3" name="Rectangle 2">
            <a:extLst>
              <a:ext uri="{FF2B5EF4-FFF2-40B4-BE49-F238E27FC236}">
                <a16:creationId xmlns:a16="http://schemas.microsoft.com/office/drawing/2014/main" id="{37870ADD-DC04-4131-BA5F-2912EF7E0373}"/>
              </a:ext>
            </a:extLst>
          </p:cNvPr>
          <p:cNvSpPr/>
          <p:nvPr/>
        </p:nvSpPr>
        <p:spPr>
          <a:xfrm>
            <a:off x="1219200" y="6113689"/>
            <a:ext cx="6703484" cy="3539430"/>
          </a:xfrm>
          <a:prstGeom prst="rect">
            <a:avLst/>
          </a:prstGeom>
        </p:spPr>
        <p:txBody>
          <a:bodyPr wrap="square">
            <a:spAutoFit/>
          </a:bodyPr>
          <a:lstStyle/>
          <a:p>
            <a:pPr marL="428625" marR="0" lvl="0" indent="-428625" algn="l" defTabSz="1371600" rtl="0" eaLnBrk="1" fontAlgn="auto" latinLnBrk="0" hangingPunct="1">
              <a:lnSpc>
                <a:spcPct val="100000"/>
              </a:lnSpc>
              <a:spcBef>
                <a:spcPts val="0"/>
              </a:spcBef>
              <a:spcAft>
                <a:spcPts val="0"/>
              </a:spcAft>
              <a:buClrTx/>
              <a:buSzTx/>
              <a:buFontTx/>
              <a:buBlip>
                <a:blip r:embed="rId2"/>
              </a:buBlip>
              <a:tabLst/>
              <a:defRPr/>
            </a:pPr>
            <a:r>
              <a:rPr kumimoji="0" lang="fr-FR" sz="28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2 appels à candidature par an</a:t>
            </a:r>
          </a:p>
          <a:p>
            <a:pPr marL="428625" marR="0" lvl="0" indent="-428625" algn="l" defTabSz="1371600" rtl="0" eaLnBrk="1" fontAlgn="auto" latinLnBrk="0" hangingPunct="1">
              <a:lnSpc>
                <a:spcPct val="100000"/>
              </a:lnSpc>
              <a:spcBef>
                <a:spcPts val="0"/>
              </a:spcBef>
              <a:spcAft>
                <a:spcPts val="0"/>
              </a:spcAft>
              <a:buClrTx/>
              <a:buSzTx/>
              <a:buFontTx/>
              <a:buBlip>
                <a:blip r:embed="rId2"/>
              </a:buBlip>
              <a:tabLst/>
              <a:defRPr/>
            </a:pPr>
            <a:r>
              <a:rPr kumimoji="0" lang="fr-FR" sz="28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City under </a:t>
            </a:r>
            <a:r>
              <a:rPr kumimoji="0" lang="fr-FR" sz="2800" b="0" i="0" u="none" strike="noStrike" kern="1200" cap="none" spc="0" normalizeH="0" baseline="0" noProof="0" dirty="0" err="1">
                <a:ln>
                  <a:noFill/>
                </a:ln>
                <a:solidFill>
                  <a:srgbClr val="0C114D"/>
                </a:solidFill>
                <a:effectLst/>
                <a:uLnTx/>
                <a:uFillTx/>
                <a:latin typeface="Ubuntu" panose="020B0504030602030204"/>
                <a:ea typeface="Tahoma" panose="020B0604030504040204" pitchFamily="34" charset="0"/>
                <a:cs typeface="Tahoma" panose="020B0604030504040204" pitchFamily="34" charset="0"/>
              </a:rPr>
              <a:t>review</a:t>
            </a:r>
            <a:r>
              <a:rPr kumimoji="0" lang="fr-FR" sz="28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 : Appel ouvert aux Villes Article 11 </a:t>
            </a:r>
          </a:p>
          <a:p>
            <a:pPr marL="428625" marR="0" lvl="0" indent="-428625" algn="l" defTabSz="1371600" rtl="0" eaLnBrk="1" fontAlgn="auto" latinLnBrk="0" hangingPunct="1">
              <a:lnSpc>
                <a:spcPct val="100000"/>
              </a:lnSpc>
              <a:spcBef>
                <a:spcPts val="0"/>
              </a:spcBef>
              <a:spcAft>
                <a:spcPts val="0"/>
              </a:spcAft>
              <a:buClrTx/>
              <a:buSzTx/>
              <a:buFontTx/>
              <a:buBlip>
                <a:blip r:embed="rId2"/>
              </a:buBlip>
              <a:tabLst/>
              <a:defRPr/>
            </a:pPr>
            <a:r>
              <a:rPr kumimoji="0" lang="fr-FR" sz="28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Peer </a:t>
            </a:r>
            <a:r>
              <a:rPr kumimoji="0" lang="fr-FR" sz="2800" b="0" i="0" u="none" strike="noStrike" kern="1200" cap="none" spc="0" normalizeH="0" baseline="0" noProof="0" dirty="0" err="1">
                <a:ln>
                  <a:noFill/>
                </a:ln>
                <a:solidFill>
                  <a:srgbClr val="0C114D"/>
                </a:solidFill>
                <a:effectLst/>
                <a:uLnTx/>
                <a:uFillTx/>
                <a:latin typeface="Ubuntu" panose="020B0504030602030204"/>
                <a:ea typeface="Tahoma" panose="020B0604030504040204" pitchFamily="34" charset="0"/>
                <a:cs typeface="Tahoma" panose="020B0604030504040204" pitchFamily="34" charset="0"/>
              </a:rPr>
              <a:t>Reviewers</a:t>
            </a:r>
            <a:r>
              <a:rPr kumimoji="0" lang="fr-FR" sz="28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 : Appel ouvert à tout individu mais doit être représenté par une autorité urbaine</a:t>
            </a:r>
          </a:p>
          <a:p>
            <a:pPr marL="428625" marR="0" lvl="0" indent="-428625" algn="l" defTabSz="1371600" rtl="0" eaLnBrk="1" fontAlgn="auto" latinLnBrk="0" hangingPunct="1">
              <a:lnSpc>
                <a:spcPct val="100000"/>
              </a:lnSpc>
              <a:spcBef>
                <a:spcPts val="0"/>
              </a:spcBef>
              <a:spcAft>
                <a:spcPts val="0"/>
              </a:spcAft>
              <a:buClrTx/>
              <a:buSzTx/>
              <a:buFontTx/>
              <a:buBlip>
                <a:blip r:embed="rId2"/>
              </a:buBlip>
              <a:tabLst/>
              <a:defRPr/>
            </a:pPr>
            <a:r>
              <a:rPr kumimoji="0" lang="fr-FR" sz="28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Frais remboursés : voyage, indemnités journalières, frais de personnel</a:t>
            </a:r>
          </a:p>
        </p:txBody>
      </p:sp>
      <p:sp>
        <p:nvSpPr>
          <p:cNvPr id="15" name="Rectangle : coins arrondis 14">
            <a:extLst>
              <a:ext uri="{FF2B5EF4-FFF2-40B4-BE49-F238E27FC236}">
                <a16:creationId xmlns:a16="http://schemas.microsoft.com/office/drawing/2014/main" id="{5EF087DA-B739-47C5-9383-4AE4CB6992D4}"/>
              </a:ext>
            </a:extLst>
          </p:cNvPr>
          <p:cNvSpPr/>
          <p:nvPr/>
        </p:nvSpPr>
        <p:spPr>
          <a:xfrm>
            <a:off x="802371" y="6014977"/>
            <a:ext cx="7254262" cy="4069439"/>
          </a:xfrm>
          <a:prstGeom prst="roundRect">
            <a:avLst/>
          </a:prstGeom>
          <a:noFill/>
          <a:ln w="28575">
            <a:solidFill>
              <a:srgbClr val="FFED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Tahoma"/>
              <a:ea typeface="+mn-ea"/>
              <a:cs typeface="+mn-cs"/>
            </a:endParaRPr>
          </a:p>
        </p:txBody>
      </p:sp>
      <p:sp>
        <p:nvSpPr>
          <p:cNvPr id="11" name="Rectangle : coins arrondis 10">
            <a:extLst>
              <a:ext uri="{FF2B5EF4-FFF2-40B4-BE49-F238E27FC236}">
                <a16:creationId xmlns:a16="http://schemas.microsoft.com/office/drawing/2014/main" id="{F633C9AB-481E-42A3-B60C-F2529571D259}"/>
              </a:ext>
            </a:extLst>
          </p:cNvPr>
          <p:cNvSpPr/>
          <p:nvPr/>
        </p:nvSpPr>
        <p:spPr>
          <a:xfrm>
            <a:off x="284234" y="548037"/>
            <a:ext cx="7772399" cy="990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04000"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Ubuntu" panose="020B0504030602030204" pitchFamily="34" charset="0"/>
                <a:ea typeface="Tahoma" panose="020B0604030504040204" pitchFamily="34" charset="0"/>
                <a:cs typeface="Tahoma" panose="020B0604030504040204" pitchFamily="34" charset="0"/>
              </a:rPr>
              <a:t>Peer Review</a:t>
            </a:r>
          </a:p>
        </p:txBody>
      </p:sp>
      <p:pic>
        <p:nvPicPr>
          <p:cNvPr id="12" name="Image 11">
            <a:extLst>
              <a:ext uri="{FF2B5EF4-FFF2-40B4-BE49-F238E27FC236}">
                <a16:creationId xmlns:a16="http://schemas.microsoft.com/office/drawing/2014/main" id="{0841460E-053D-478A-9B21-F9A3EF2DE054}"/>
              </a:ext>
            </a:extLst>
          </p:cNvPr>
          <p:cNvPicPr>
            <a:picLocks noChangeAspect="1"/>
          </p:cNvPicPr>
          <p:nvPr/>
        </p:nvPicPr>
        <p:blipFill>
          <a:blip r:embed="rId3"/>
          <a:stretch>
            <a:fillRect/>
          </a:stretch>
        </p:blipFill>
        <p:spPr>
          <a:xfrm>
            <a:off x="9338684" y="33441"/>
            <a:ext cx="8949315" cy="4576660"/>
          </a:xfrm>
          <a:prstGeom prst="rect">
            <a:avLst/>
          </a:prstGeom>
        </p:spPr>
      </p:pic>
      <p:sp>
        <p:nvSpPr>
          <p:cNvPr id="14" name="Rectangle 13">
            <a:extLst>
              <a:ext uri="{FF2B5EF4-FFF2-40B4-BE49-F238E27FC236}">
                <a16:creationId xmlns:a16="http://schemas.microsoft.com/office/drawing/2014/main" id="{7EF3D9BD-AA7C-4346-B1F9-87DFDAD2E672}"/>
              </a:ext>
            </a:extLst>
          </p:cNvPr>
          <p:cNvSpPr/>
          <p:nvPr/>
        </p:nvSpPr>
        <p:spPr>
          <a:xfrm>
            <a:off x="9144000" y="6833117"/>
            <a:ext cx="8825345" cy="2100575"/>
          </a:xfrm>
          <a:prstGeom prst="rect">
            <a:avLst/>
          </a:prstGeom>
        </p:spPr>
        <p:txBody>
          <a:bodyPr wrap="square">
            <a:spAutoFit/>
          </a:bodyPr>
          <a:lstStyle/>
          <a:p>
            <a:pPr marL="428625" marR="0" lvl="0" indent="-428625" algn="l" defTabSz="1371600" rtl="0" eaLnBrk="1" fontAlgn="auto" latinLnBrk="0" hangingPunct="1">
              <a:lnSpc>
                <a:spcPct val="100000"/>
              </a:lnSpc>
              <a:spcBef>
                <a:spcPts val="0"/>
              </a:spcBef>
              <a:spcAft>
                <a:spcPts val="900"/>
              </a:spcAft>
              <a:buClrTx/>
              <a:buSzTx/>
              <a:buFontTx/>
              <a:buBlip>
                <a:blip r:embed="rId2"/>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Un processus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d’auto-évaluation </a:t>
            </a: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structuré</a:t>
            </a:r>
          </a:p>
          <a:p>
            <a:pPr marL="428625" marR="0" lvl="0" indent="-428625" algn="l" defTabSz="1371600" rtl="0" eaLnBrk="1" fontAlgn="auto" latinLnBrk="0" hangingPunct="1">
              <a:lnSpc>
                <a:spcPct val="100000"/>
              </a:lnSpc>
              <a:spcBef>
                <a:spcPts val="0"/>
              </a:spcBef>
              <a:spcAft>
                <a:spcPts val="900"/>
              </a:spcAft>
              <a:buClrTx/>
              <a:buSzTx/>
              <a:buFontTx/>
              <a:buBlip>
                <a:blip r:embed="rId2"/>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Un retour d’information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spécifique</a:t>
            </a: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et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personnalisé</a:t>
            </a:r>
          </a:p>
          <a:p>
            <a:pPr marL="428625" marR="0" lvl="0" indent="-428625" algn="l" defTabSz="1371600" rtl="0" eaLnBrk="1" fontAlgn="auto" latinLnBrk="0" hangingPunct="1">
              <a:lnSpc>
                <a:spcPct val="100000"/>
              </a:lnSpc>
              <a:spcBef>
                <a:spcPts val="0"/>
              </a:spcBef>
              <a:spcAft>
                <a:spcPts val="900"/>
              </a:spcAft>
              <a:buClrTx/>
              <a:buSzTx/>
              <a:buFontTx/>
              <a:buBlip>
                <a:blip r:embed="rId2"/>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Un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soutien</a:t>
            </a: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une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orientation</a:t>
            </a: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et des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conseils</a:t>
            </a: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constants</a:t>
            </a:r>
          </a:p>
          <a:p>
            <a:pPr marL="428625" marR="0" lvl="0" indent="-428625" algn="l" defTabSz="1371600" rtl="0" eaLnBrk="1" fontAlgn="auto" latinLnBrk="0" hangingPunct="1">
              <a:lnSpc>
                <a:spcPct val="100000"/>
              </a:lnSpc>
              <a:spcBef>
                <a:spcPts val="0"/>
              </a:spcBef>
              <a:spcAft>
                <a:spcPts val="900"/>
              </a:spcAft>
              <a:buClrTx/>
              <a:buSzTx/>
              <a:buFontTx/>
              <a:buBlip>
                <a:blip r:embed="rId2"/>
              </a:buBlip>
              <a:tabLst/>
              <a:defRPr/>
            </a:pP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Un </a:t>
            </a:r>
            <a:r>
              <a:rPr kumimoji="0" lang="fr-FR" sz="2700" b="1"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apprentissage</a:t>
            </a:r>
            <a:r>
              <a:rPr kumimoji="0" lang="fr-FR" sz="2700" b="0" i="0" u="none" strike="noStrike" kern="1200" cap="none" spc="0" normalizeH="0" baseline="0" noProof="0" dirty="0">
                <a:ln>
                  <a:noFill/>
                </a:ln>
                <a:solidFill>
                  <a:srgbClr val="0C114D"/>
                </a:solidFill>
                <a:effectLst/>
                <a:uLnTx/>
                <a:uFillTx/>
                <a:latin typeface="Ubuntu" panose="020B0504030602030204"/>
                <a:ea typeface="Tahoma" panose="020B0604030504040204" pitchFamily="34" charset="0"/>
                <a:cs typeface="Tahoma" panose="020B0604030504040204" pitchFamily="34" charset="0"/>
              </a:rPr>
              <a:t> mutuel</a:t>
            </a:r>
          </a:p>
        </p:txBody>
      </p:sp>
      <p:pic>
        <p:nvPicPr>
          <p:cNvPr id="16" name="Image 15">
            <a:extLst>
              <a:ext uri="{FF2B5EF4-FFF2-40B4-BE49-F238E27FC236}">
                <a16:creationId xmlns:a16="http://schemas.microsoft.com/office/drawing/2014/main" id="{216FC258-8D18-41F9-817D-4475DB097E21}"/>
              </a:ext>
            </a:extLst>
          </p:cNvPr>
          <p:cNvPicPr>
            <a:picLocks noChangeAspect="1"/>
          </p:cNvPicPr>
          <p:nvPr/>
        </p:nvPicPr>
        <p:blipFill>
          <a:blip r:embed="rId4"/>
          <a:stretch>
            <a:fillRect/>
          </a:stretch>
        </p:blipFill>
        <p:spPr>
          <a:xfrm rot="726298">
            <a:off x="16457704" y="6396759"/>
            <a:ext cx="1222192" cy="872716"/>
          </a:xfrm>
          <a:prstGeom prst="rect">
            <a:avLst/>
          </a:prstGeom>
        </p:spPr>
      </p:pic>
      <p:sp>
        <p:nvSpPr>
          <p:cNvPr id="9" name="Rectangle : coins arrondis 8">
            <a:extLst>
              <a:ext uri="{FF2B5EF4-FFF2-40B4-BE49-F238E27FC236}">
                <a16:creationId xmlns:a16="http://schemas.microsoft.com/office/drawing/2014/main" id="{C8CD2E13-0B96-497D-B86E-788975959A54}"/>
              </a:ext>
            </a:extLst>
          </p:cNvPr>
          <p:cNvSpPr/>
          <p:nvPr/>
        </p:nvSpPr>
        <p:spPr>
          <a:xfrm>
            <a:off x="10972800" y="4928085"/>
            <a:ext cx="4142509" cy="820638"/>
          </a:xfrm>
          <a:prstGeom prst="roundRect">
            <a:avLst/>
          </a:prstGeom>
          <a:solidFill>
            <a:srgbClr val="0C1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Ouvert</a:t>
            </a:r>
            <a:r>
              <a:rPr kumimoji="0" lang="en-US" sz="2400" b="1" i="0" u="none" strike="noStrike" kern="1200" cap="none" spc="0" normalizeH="0" baseline="0" noProof="0" dirty="0">
                <a:ln>
                  <a:noFill/>
                </a:ln>
                <a:solidFill>
                  <a:prstClr val="white"/>
                </a:solidFill>
                <a:effectLst/>
                <a:uLnTx/>
                <a:uFillTx/>
                <a:latin typeface="Ubuntu" panose="020B0604020202020204" charset="0"/>
                <a:ea typeface="+mn-ea"/>
                <a:cs typeface="Ubuntu" panose="020B0604020202020204" charset="0"/>
                <a:sym typeface="Wingdings" panose="05000000000000000000" pitchFamily="2" charset="2"/>
              </a:rPr>
              <a:t> le 11 mars 2026</a:t>
            </a:r>
          </a:p>
        </p:txBody>
      </p:sp>
    </p:spTree>
    <p:extLst>
      <p:ext uri="{BB962C8B-B14F-4D97-AF65-F5344CB8AC3E}">
        <p14:creationId xmlns:p14="http://schemas.microsoft.com/office/powerpoint/2010/main" val="300640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DAA13C3-0A98-4932-8E58-EFABB8689BD0}"/>
              </a:ext>
            </a:extLst>
          </p:cNvPr>
          <p:cNvSpPr/>
          <p:nvPr/>
        </p:nvSpPr>
        <p:spPr>
          <a:xfrm>
            <a:off x="-609600" y="351583"/>
            <a:ext cx="11964919" cy="8309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err="1">
                <a:ln>
                  <a:noFill/>
                </a:ln>
                <a:solidFill>
                  <a:srgbClr val="FFFFFF"/>
                </a:solidFill>
                <a:effectLst/>
                <a:uLnTx/>
                <a:uFillTx/>
                <a:latin typeface="Tahoma"/>
                <a:ea typeface="+mn-ea"/>
                <a:cs typeface="+mn-cs"/>
              </a:rPr>
              <a:t>Portico</a:t>
            </a:r>
            <a:r>
              <a:rPr kumimoji="0" lang="fr-FR" sz="3000" b="1" i="0" u="none" strike="noStrike" kern="1200" cap="none" spc="0" normalizeH="0" baseline="0" noProof="0" dirty="0">
                <a:ln>
                  <a:noFill/>
                </a:ln>
                <a:solidFill>
                  <a:srgbClr val="FFFFFF"/>
                </a:solidFill>
                <a:effectLst/>
                <a:uLnTx/>
                <a:uFillTx/>
                <a:latin typeface="Tahoma"/>
                <a:ea typeface="+mn-ea"/>
                <a:cs typeface="+mn-cs"/>
              </a:rPr>
              <a:t>, la plateforme de connaissances urbaines</a:t>
            </a:r>
          </a:p>
        </p:txBody>
      </p:sp>
      <p:pic>
        <p:nvPicPr>
          <p:cNvPr id="4" name="Image 3">
            <a:extLst>
              <a:ext uri="{FF2B5EF4-FFF2-40B4-BE49-F238E27FC236}">
                <a16:creationId xmlns:a16="http://schemas.microsoft.com/office/drawing/2014/main" id="{41958B71-D744-4621-BAC5-2EE33157341D}"/>
              </a:ext>
            </a:extLst>
          </p:cNvPr>
          <p:cNvPicPr>
            <a:picLocks noChangeAspect="1"/>
          </p:cNvPicPr>
          <p:nvPr/>
        </p:nvPicPr>
        <p:blipFill>
          <a:blip r:embed="rId2"/>
          <a:stretch>
            <a:fillRect/>
          </a:stretch>
        </p:blipFill>
        <p:spPr>
          <a:xfrm>
            <a:off x="13824114" y="515816"/>
            <a:ext cx="3323229" cy="1299308"/>
          </a:xfrm>
          <a:prstGeom prst="rect">
            <a:avLst/>
          </a:prstGeom>
        </p:spPr>
      </p:pic>
      <p:sp>
        <p:nvSpPr>
          <p:cNvPr id="5" name="Rectangle 4">
            <a:extLst>
              <a:ext uri="{FF2B5EF4-FFF2-40B4-BE49-F238E27FC236}">
                <a16:creationId xmlns:a16="http://schemas.microsoft.com/office/drawing/2014/main" id="{2A60A8FF-0028-43E7-AB96-C22B8D8836E4}"/>
              </a:ext>
            </a:extLst>
          </p:cNvPr>
          <p:cNvSpPr/>
          <p:nvPr/>
        </p:nvSpPr>
        <p:spPr>
          <a:xfrm>
            <a:off x="9609923" y="2789010"/>
            <a:ext cx="8428383" cy="5493812"/>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Développée par l'Initiative urbaine européenne et financée par l'Union européenne, elle vise à soutenir l'amélioration de la conception, de la mise en œuvre et de l'intégration de politiques et de stratégies urbaines.</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rgbClr val="0C114D"/>
                </a:solidFill>
                <a:effectLst/>
                <a:uLnTx/>
                <a:uFillTx/>
                <a:latin typeface="Ubuntu" panose="020B0504030602030204"/>
                <a:ea typeface="+mn-ea"/>
                <a:cs typeface="+mn-cs"/>
              </a:rPr>
              <a:t>Comment ?</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 En mettant en relation les acteurs urbains par le partage de connaissances, d'initiatives et d'expertise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Découvrez : </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700" b="1" i="0" u="none" strike="noStrike" kern="1200" cap="none" spc="0" normalizeH="0" baseline="0" noProof="0" dirty="0">
                <a:ln>
                  <a:noFill/>
                </a:ln>
                <a:solidFill>
                  <a:srgbClr val="0C114D"/>
                </a:solidFill>
                <a:effectLst/>
                <a:uLnTx/>
                <a:uFillTx/>
                <a:latin typeface="Ubuntu" panose="020B0504030602030204"/>
                <a:ea typeface="+mn-ea"/>
                <a:cs typeface="+mn-cs"/>
              </a:rPr>
              <a:t>Le centre de connaissances </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 </a:t>
            </a:r>
            <a:r>
              <a:rPr kumimoji="0" lang="fr-FR" sz="2700" b="0" i="1" u="none" strike="noStrike" kern="1200" cap="none" spc="0" normalizeH="0" baseline="0" noProof="0" dirty="0" err="1">
                <a:ln>
                  <a:noFill/>
                </a:ln>
                <a:solidFill>
                  <a:srgbClr val="0C114D"/>
                </a:solidFill>
                <a:effectLst/>
                <a:uLnTx/>
                <a:uFillTx/>
                <a:latin typeface="Ubuntu" panose="020B0504030602030204"/>
                <a:ea typeface="+mn-ea"/>
                <a:cs typeface="+mn-cs"/>
              </a:rPr>
              <a:t>Knowledge</a:t>
            </a:r>
            <a:r>
              <a:rPr kumimoji="0" lang="fr-FR" sz="2700" b="0" i="1" u="none" strike="noStrike" kern="1200" cap="none" spc="0" normalizeH="0" baseline="0" noProof="0" dirty="0">
                <a:ln>
                  <a:noFill/>
                </a:ln>
                <a:solidFill>
                  <a:srgbClr val="0C114D"/>
                </a:solidFill>
                <a:effectLst/>
                <a:uLnTx/>
                <a:uFillTx/>
                <a:latin typeface="Ubuntu" panose="020B0504030602030204"/>
                <a:ea typeface="+mn-ea"/>
                <a:cs typeface="+mn-cs"/>
              </a:rPr>
              <a:t> Hub</a:t>
            </a:r>
            <a:endPar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endParaRP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700" b="1" i="0" u="none" strike="noStrike" kern="1200" cap="none" spc="0" normalizeH="0" baseline="0" noProof="0" dirty="0">
                <a:ln>
                  <a:noFill/>
                </a:ln>
                <a:solidFill>
                  <a:srgbClr val="0C114D"/>
                </a:solidFill>
                <a:effectLst/>
                <a:uLnTx/>
                <a:uFillTx/>
                <a:latin typeface="Ubuntu" panose="020B0504030602030204"/>
                <a:ea typeface="+mn-ea"/>
                <a:cs typeface="+mn-cs"/>
              </a:rPr>
              <a:t>Le panorama Urbain </a:t>
            </a:r>
            <a:r>
              <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rPr>
              <a:t>: avec son outil phare, l’</a:t>
            </a:r>
            <a:r>
              <a:rPr kumimoji="0" lang="fr-FR" sz="2700" b="0" i="1" u="none" strike="noStrike" kern="1200" cap="none" spc="0" normalizeH="0" baseline="0" noProof="0" dirty="0">
                <a:ln>
                  <a:noFill/>
                </a:ln>
                <a:solidFill>
                  <a:srgbClr val="0C114D"/>
                </a:solidFill>
                <a:effectLst/>
                <a:uLnTx/>
                <a:uFillTx/>
                <a:latin typeface="Ubuntu" panose="020B0504030602030204"/>
                <a:ea typeface="+mn-ea"/>
                <a:cs typeface="+mn-cs"/>
              </a:rPr>
              <a:t>Urban </a:t>
            </a:r>
            <a:r>
              <a:rPr kumimoji="0" lang="fr-FR" sz="2700" b="0" i="1" u="none" strike="noStrike" kern="1200" cap="none" spc="0" normalizeH="0" baseline="0" noProof="0" dirty="0" err="1">
                <a:ln>
                  <a:noFill/>
                </a:ln>
                <a:solidFill>
                  <a:srgbClr val="0C114D"/>
                </a:solidFill>
                <a:effectLst/>
                <a:uLnTx/>
                <a:uFillTx/>
                <a:latin typeface="Ubuntu" panose="020B0504030602030204"/>
                <a:ea typeface="+mn-ea"/>
                <a:cs typeface="+mn-cs"/>
              </a:rPr>
              <a:t>Matchmaker</a:t>
            </a:r>
            <a:endParaRPr kumimoji="0" lang="fr-FR" sz="2700" b="0" i="0" u="none" strike="noStrike" kern="1200" cap="none" spc="0" normalizeH="0" baseline="0" noProof="0" dirty="0">
              <a:ln>
                <a:noFill/>
              </a:ln>
              <a:solidFill>
                <a:srgbClr val="0C114D"/>
              </a:solidFill>
              <a:effectLst/>
              <a:uLnTx/>
              <a:uFillTx/>
              <a:latin typeface="Ubuntu" panose="020B0504030602030204"/>
              <a:ea typeface="+mn-ea"/>
              <a:cs typeface="+mn-cs"/>
            </a:endParaRP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700" b="1" i="0" u="none" strike="noStrike" kern="1200" cap="none" spc="0" normalizeH="0" baseline="0" noProof="0" dirty="0">
                <a:ln>
                  <a:noFill/>
                </a:ln>
                <a:solidFill>
                  <a:srgbClr val="0C114D"/>
                </a:solidFill>
                <a:effectLst/>
                <a:uLnTx/>
                <a:uFillTx/>
                <a:latin typeface="Ubuntu" panose="020B0504030602030204"/>
                <a:ea typeface="+mn-ea"/>
                <a:cs typeface="+mn-cs"/>
              </a:rPr>
              <a:t>La Communauté </a:t>
            </a:r>
            <a:r>
              <a:rPr kumimoji="0" lang="fr-FR" sz="2700" b="1" i="0" u="none" strike="noStrike" kern="1200" cap="none" spc="0" normalizeH="0" baseline="0" noProof="0" dirty="0" err="1">
                <a:ln>
                  <a:noFill/>
                </a:ln>
                <a:solidFill>
                  <a:srgbClr val="0C114D"/>
                </a:solidFill>
                <a:effectLst/>
                <a:uLnTx/>
                <a:uFillTx/>
                <a:latin typeface="Ubuntu" panose="020B0504030602030204"/>
                <a:ea typeface="+mn-ea"/>
                <a:cs typeface="+mn-cs"/>
              </a:rPr>
              <a:t>Portico</a:t>
            </a:r>
            <a:endParaRPr kumimoji="0" lang="fr-FR" sz="2700" b="1" i="0" u="none" strike="noStrike" kern="1200" cap="none" spc="0" normalizeH="0" baseline="0" noProof="0" dirty="0">
              <a:ln>
                <a:noFill/>
              </a:ln>
              <a:solidFill>
                <a:srgbClr val="0C114D"/>
              </a:solidFill>
              <a:effectLst/>
              <a:uLnTx/>
              <a:uFillTx/>
              <a:latin typeface="Ubuntu" panose="020B0504030602030204"/>
              <a:ea typeface="+mn-ea"/>
              <a:cs typeface="+mn-cs"/>
            </a:endParaRPr>
          </a:p>
        </p:txBody>
      </p:sp>
      <p:sp>
        <p:nvSpPr>
          <p:cNvPr id="6" name="Rectangle 5">
            <a:extLst>
              <a:ext uri="{FF2B5EF4-FFF2-40B4-BE49-F238E27FC236}">
                <a16:creationId xmlns:a16="http://schemas.microsoft.com/office/drawing/2014/main" id="{DC182F5E-D822-4C4C-AB69-A0DE5DC90E2E}"/>
              </a:ext>
            </a:extLst>
          </p:cNvPr>
          <p:cNvSpPr/>
          <p:nvPr/>
        </p:nvSpPr>
        <p:spPr>
          <a:xfrm>
            <a:off x="1295400" y="9334500"/>
            <a:ext cx="3956532" cy="400110"/>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C114D"/>
                </a:solidFill>
                <a:effectLst/>
                <a:uLnTx/>
                <a:uFillTx/>
                <a:latin typeface="Ubuntu" panose="020B0504030602030204"/>
                <a:ea typeface="+mn-ea"/>
                <a:cs typeface="+mn-cs"/>
                <a:hlinkClick r:id="rId3"/>
              </a:rPr>
              <a:t>https://portico.urban-initiative.eu/</a:t>
            </a:r>
            <a:r>
              <a:rPr kumimoji="0" lang="fr-FR" sz="2000" b="0" i="0" u="none" strike="noStrike" kern="1200" cap="none" spc="0" normalizeH="0" baseline="0" noProof="0" dirty="0">
                <a:ln>
                  <a:noFill/>
                </a:ln>
                <a:solidFill>
                  <a:srgbClr val="0C114D"/>
                </a:solidFill>
                <a:effectLst/>
                <a:uLnTx/>
                <a:uFillTx/>
                <a:latin typeface="Ubuntu" panose="020B0504030602030204"/>
                <a:ea typeface="+mn-ea"/>
                <a:cs typeface="+mn-cs"/>
              </a:rPr>
              <a:t> </a:t>
            </a:r>
            <a:endParaRPr kumimoji="0" lang="fr-FR" sz="2000" b="0" i="0" u="none" strike="noStrike" kern="1200" cap="none" spc="0" normalizeH="0" baseline="0" noProof="0" dirty="0">
              <a:ln>
                <a:noFill/>
              </a:ln>
              <a:solidFill>
                <a:srgbClr val="000000"/>
              </a:solidFill>
              <a:effectLst/>
              <a:uLnTx/>
              <a:uFillTx/>
              <a:latin typeface="Ubuntu" panose="020B0504030602030204"/>
              <a:ea typeface="+mn-ea"/>
              <a:cs typeface="+mn-cs"/>
            </a:endParaRPr>
          </a:p>
        </p:txBody>
      </p:sp>
      <p:pic>
        <p:nvPicPr>
          <p:cNvPr id="7" name="Image 6">
            <a:extLst>
              <a:ext uri="{FF2B5EF4-FFF2-40B4-BE49-F238E27FC236}">
                <a16:creationId xmlns:a16="http://schemas.microsoft.com/office/drawing/2014/main" id="{300C887C-50AF-4FFC-BE34-B7E58557AB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191" y="2216627"/>
            <a:ext cx="8690810" cy="6748470"/>
          </a:xfrm>
          <a:prstGeom prst="rect">
            <a:avLst/>
          </a:prstGeom>
        </p:spPr>
      </p:pic>
    </p:spTree>
    <p:extLst>
      <p:ext uri="{BB962C8B-B14F-4D97-AF65-F5344CB8AC3E}">
        <p14:creationId xmlns:p14="http://schemas.microsoft.com/office/powerpoint/2010/main" val="2816197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7447BC2-AE1F-38A0-4ADC-734BB2CA96E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E4C64259-28AC-924C-911A-BBAFD62CBBD7}" type="slidenum">
              <a:rPr kumimoji="0" lang="fr-FR" sz="1575" b="0" i="0" u="none" strike="noStrike" kern="1200" cap="none" spc="0" normalizeH="0" baseline="0" noProof="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1371600" rtl="0" eaLnBrk="1" fontAlgn="auto" latinLnBrk="0" hangingPunct="1">
                <a:lnSpc>
                  <a:spcPct val="100000"/>
                </a:lnSpc>
                <a:spcBef>
                  <a:spcPts val="0"/>
                </a:spcBef>
                <a:spcAft>
                  <a:spcPts val="0"/>
                </a:spcAft>
                <a:buClrTx/>
                <a:buSzTx/>
                <a:buFontTx/>
                <a:buNone/>
                <a:tabLst/>
                <a:defRPr/>
              </a:pPr>
              <a:t>42</a:t>
            </a:fld>
            <a:endParaRPr kumimoji="0" lang="fr-FR" sz="1575"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Image 5">
            <a:extLst>
              <a:ext uri="{FF2B5EF4-FFF2-40B4-BE49-F238E27FC236}">
                <a16:creationId xmlns:a16="http://schemas.microsoft.com/office/drawing/2014/main" id="{08554F9A-C8E8-82E4-C59F-3BC15CBB7FA2}"/>
              </a:ext>
            </a:extLst>
          </p:cNvPr>
          <p:cNvPicPr>
            <a:picLocks noChangeAspect="1"/>
          </p:cNvPicPr>
          <p:nvPr/>
        </p:nvPicPr>
        <p:blipFill rotWithShape="1">
          <a:blip r:embed="rId2"/>
          <a:srcRect t="-1" b="-5415"/>
          <a:stretch/>
        </p:blipFill>
        <p:spPr>
          <a:xfrm rot="16734585">
            <a:off x="14080259" y="5353998"/>
            <a:ext cx="4782321" cy="5065404"/>
          </a:xfrm>
          <a:prstGeom prst="rect">
            <a:avLst/>
          </a:prstGeom>
        </p:spPr>
      </p:pic>
      <p:sp>
        <p:nvSpPr>
          <p:cNvPr id="7" name="Titre 1">
            <a:extLst>
              <a:ext uri="{FF2B5EF4-FFF2-40B4-BE49-F238E27FC236}">
                <a16:creationId xmlns:a16="http://schemas.microsoft.com/office/drawing/2014/main" id="{F1F3FB4B-AF70-4C60-DE5C-90C8D89F09D9}"/>
              </a:ext>
            </a:extLst>
          </p:cNvPr>
          <p:cNvSpPr txBox="1">
            <a:spLocks/>
          </p:cNvSpPr>
          <p:nvPr/>
        </p:nvSpPr>
        <p:spPr>
          <a:xfrm>
            <a:off x="2286000" y="2100231"/>
            <a:ext cx="13716000" cy="1041843"/>
          </a:xfrm>
          <a:prstGeom prst="rect">
            <a:avLst/>
          </a:prstGeom>
        </p:spPr>
        <p:txBody>
          <a:bodyPr/>
          <a:lstStyle>
            <a:lvl1pPr algn="l" defTabSz="914400" rtl="0" eaLnBrk="1" latinLnBrk="0" hangingPunct="1">
              <a:lnSpc>
                <a:spcPct val="90000"/>
              </a:lnSpc>
              <a:spcBef>
                <a:spcPct val="0"/>
              </a:spcBef>
              <a:buNone/>
              <a:defRPr sz="2400" kern="12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fr-FR" sz="6000" b="1"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rPr>
              <a:t>Merci pour votre attention !</a:t>
            </a:r>
          </a:p>
        </p:txBody>
      </p:sp>
      <p:pic>
        <p:nvPicPr>
          <p:cNvPr id="13" name="Image 12" descr="Une image contenant capture d’écran, Graphique, Caractère coloré, conception&#10;&#10;Description générée automatiquement">
            <a:extLst>
              <a:ext uri="{FF2B5EF4-FFF2-40B4-BE49-F238E27FC236}">
                <a16:creationId xmlns:a16="http://schemas.microsoft.com/office/drawing/2014/main" id="{AFBDF938-92A9-8234-6712-ECFBF9A3C282}"/>
              </a:ext>
            </a:extLst>
          </p:cNvPr>
          <p:cNvPicPr>
            <a:picLocks noChangeAspect="1"/>
          </p:cNvPicPr>
          <p:nvPr/>
        </p:nvPicPr>
        <p:blipFill>
          <a:blip r:embed="rId3"/>
          <a:stretch>
            <a:fillRect/>
          </a:stretch>
        </p:blipFill>
        <p:spPr>
          <a:xfrm rot="4396504">
            <a:off x="-1359574" y="-2169284"/>
            <a:ext cx="5301269" cy="7414755"/>
          </a:xfrm>
          <a:prstGeom prst="rect">
            <a:avLst/>
          </a:prstGeom>
        </p:spPr>
      </p:pic>
      <p:pic>
        <p:nvPicPr>
          <p:cNvPr id="15" name="Image 14">
            <a:extLst>
              <a:ext uri="{FF2B5EF4-FFF2-40B4-BE49-F238E27FC236}">
                <a16:creationId xmlns:a16="http://schemas.microsoft.com/office/drawing/2014/main" id="{D32B59F1-7888-33E1-851A-2334D25A3493}"/>
              </a:ext>
            </a:extLst>
          </p:cNvPr>
          <p:cNvPicPr>
            <a:picLocks noChangeAspect="1"/>
          </p:cNvPicPr>
          <p:nvPr/>
        </p:nvPicPr>
        <p:blipFill>
          <a:blip r:embed="rId4"/>
          <a:stretch>
            <a:fillRect/>
          </a:stretch>
        </p:blipFill>
        <p:spPr>
          <a:xfrm>
            <a:off x="6734175" y="3145538"/>
            <a:ext cx="4819650" cy="152400"/>
          </a:xfrm>
          <a:prstGeom prst="rect">
            <a:avLst/>
          </a:prstGeom>
        </p:spPr>
      </p:pic>
      <p:sp>
        <p:nvSpPr>
          <p:cNvPr id="17" name="ZoneTexte 16">
            <a:extLst>
              <a:ext uri="{FF2B5EF4-FFF2-40B4-BE49-F238E27FC236}">
                <a16:creationId xmlns:a16="http://schemas.microsoft.com/office/drawing/2014/main" id="{7B809681-7110-4E6F-A39C-672839ED3D41}"/>
              </a:ext>
            </a:extLst>
          </p:cNvPr>
          <p:cNvSpPr txBox="1"/>
          <p:nvPr/>
        </p:nvSpPr>
        <p:spPr>
          <a:xfrm>
            <a:off x="6324600" y="9625606"/>
            <a:ext cx="10610757" cy="101566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767676"/>
                </a:solidFill>
                <a:effectLst/>
                <a:uLnTx/>
                <a:uFillTx/>
                <a:latin typeface="Tahoma" panose="020B0604030504040204" pitchFamily="34" charset="0"/>
                <a:ea typeface="+mn-ea"/>
                <a:cs typeface="+mn-cs"/>
                <a:hlinkClick r:id="rId5"/>
              </a:rPr>
              <a:t>www.urban-initiative.eu</a:t>
            </a:r>
            <a:r>
              <a:rPr kumimoji="0" lang="fr-FR" sz="3000" b="0" i="0" u="none" strike="noStrike" kern="1200" cap="none" spc="0" normalizeH="0" baseline="0" noProof="0" dirty="0">
                <a:ln>
                  <a:noFill/>
                </a:ln>
                <a:solidFill>
                  <a:srgbClr val="767676"/>
                </a:solidFill>
                <a:effectLst/>
                <a:uLnTx/>
                <a:uFillTx/>
                <a:latin typeface="Tahoma" panose="020B0604030504040204" pitchFamily="34" charset="0"/>
                <a:ea typeface="+mn-ea"/>
                <a:cs typeface="+mn-cs"/>
              </a:rPr>
              <a:t>     </a:t>
            </a:r>
            <a:r>
              <a:rPr kumimoji="0" lang="fr-FR" sz="3000" b="0" i="0" u="none" strike="noStrike" kern="1200" cap="none" spc="0" normalizeH="0" baseline="0" noProof="0" dirty="0">
                <a:ln>
                  <a:noFill/>
                </a:ln>
                <a:solidFill>
                  <a:srgbClr val="767676"/>
                </a:solidFill>
                <a:effectLst/>
                <a:uLnTx/>
                <a:uFillTx/>
                <a:latin typeface="Tahoma" panose="020B0604030504040204" pitchFamily="34" charset="0"/>
                <a:ea typeface="+mn-ea"/>
                <a:cs typeface="+mn-cs"/>
                <a:hlinkClick r:id="rId6"/>
              </a:rPr>
              <a:t>www.urbact.eu</a:t>
            </a:r>
            <a:r>
              <a:rPr kumimoji="0" lang="fr-FR" sz="3000" b="0" i="0" u="none" strike="noStrike" kern="1200" cap="none" spc="0" normalizeH="0" baseline="0" noProof="0" dirty="0">
                <a:ln>
                  <a:noFill/>
                </a:ln>
                <a:solidFill>
                  <a:srgbClr val="767676"/>
                </a:solidFill>
                <a:effectLst/>
                <a:uLnTx/>
                <a:uFillTx/>
                <a:latin typeface="Tahoma" panose="020B0604030504040204" pitchFamily="34" charset="0"/>
                <a:ea typeface="+mn-ea"/>
                <a:cs typeface="+mn-cs"/>
              </a:rPr>
              <a:t>  </a:t>
            </a:r>
            <a:endParaRPr kumimoji="0" lang="fr-FR" sz="30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767676"/>
              </a:solidFill>
              <a:effectLst/>
              <a:uLnTx/>
              <a:uFillTx/>
              <a:latin typeface="Calibri" panose="020F0502020204030204"/>
              <a:ea typeface="+mn-ea"/>
              <a:cs typeface="+mn-cs"/>
            </a:endParaRPr>
          </a:p>
        </p:txBody>
      </p:sp>
      <p:sp>
        <p:nvSpPr>
          <p:cNvPr id="2" name="ZoneTexte 2">
            <a:extLst>
              <a:ext uri="{FF2B5EF4-FFF2-40B4-BE49-F238E27FC236}">
                <a16:creationId xmlns:a16="http://schemas.microsoft.com/office/drawing/2014/main" id="{148AE048-C282-A7C1-D33B-93B0D157644A}"/>
              </a:ext>
            </a:extLst>
          </p:cNvPr>
          <p:cNvSpPr txBox="1"/>
          <p:nvPr/>
        </p:nvSpPr>
        <p:spPr>
          <a:xfrm>
            <a:off x="583507" y="3554776"/>
            <a:ext cx="13016346" cy="163121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rPr>
              <a:t>LAURYN PIGNARRE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Point de contact national pour la France et le Luxembourg –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CAF96"/>
                </a:solidFill>
                <a:effectLst/>
                <a:uLnTx/>
                <a:uFillTx/>
                <a:latin typeface="Tahoma" panose="020B0604030504040204" pitchFamily="34" charset="0"/>
                <a:ea typeface="Tahoma" panose="020B0604030504040204" pitchFamily="34" charset="0"/>
                <a:cs typeface="Tahoma" panose="020B0604030504040204" pitchFamily="34" charset="0"/>
              </a:rPr>
              <a:t>URBACT &amp; Initiative urbaine européenne</a:t>
            </a:r>
            <a:endParaRPr kumimoji="0" lang="fr-FR" sz="2800" b="1" i="0" u="none" strike="noStrike" kern="1200" cap="none" spc="0" normalizeH="0" baseline="0" noProof="0" dirty="0">
              <a:ln>
                <a:noFill/>
              </a:ln>
              <a:solidFill>
                <a:srgbClr val="0C114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7CA3B53E-E3BE-F9E4-35F6-464C7A26555B}"/>
              </a:ext>
            </a:extLst>
          </p:cNvPr>
          <p:cNvSpPr/>
          <p:nvPr/>
        </p:nvSpPr>
        <p:spPr>
          <a:xfrm>
            <a:off x="1098687" y="5516789"/>
            <a:ext cx="11270975" cy="2585323"/>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rgbClr val="C70075"/>
                </a:solidFill>
                <a:effectLst/>
                <a:uLnTx/>
                <a:uFillTx/>
                <a:latin typeface="Tahoma"/>
                <a:ea typeface="+mn-ea"/>
                <a:cs typeface="+mn-cs"/>
              </a:rPr>
              <a:t>Mail : </a:t>
            </a:r>
            <a:r>
              <a:rPr kumimoji="0" lang="fr-FR" sz="2700" b="0" i="0" u="none" strike="noStrike" kern="1200" cap="none" spc="0" normalizeH="0" baseline="0" noProof="0" dirty="0">
                <a:ln>
                  <a:noFill/>
                </a:ln>
                <a:solidFill>
                  <a:srgbClr val="0C114D"/>
                </a:solidFill>
                <a:effectLst/>
                <a:uLnTx/>
                <a:uFillTx/>
                <a:latin typeface="Tahoma"/>
                <a:ea typeface="+mn-ea"/>
                <a:cs typeface="+mn-cs"/>
                <a:hlinkClick r:id="rId7">
                  <a:extLst>
                    <a:ext uri="{A12FA001-AC4F-418D-AE19-62706E023703}">
                      <ahyp:hlinkClr xmlns:ahyp="http://schemas.microsoft.com/office/drawing/2018/hyperlinkcolor" val="tx"/>
                    </a:ext>
                  </a:extLst>
                </a:hlinkClick>
              </a:rPr>
              <a:t>urbact-fr-lux@anct.gouv.fr</a:t>
            </a:r>
            <a:r>
              <a:rPr kumimoji="0" lang="fr-FR" sz="2700" b="0" i="0" u="none" strike="noStrike" kern="1200" cap="none" spc="0" normalizeH="0" baseline="0" noProof="0" dirty="0">
                <a:ln>
                  <a:noFill/>
                </a:ln>
                <a:solidFill>
                  <a:srgbClr val="0C114D"/>
                </a:solidFill>
                <a:effectLst/>
                <a:uLnTx/>
                <a:uFillTx/>
                <a:latin typeface="Tahoma"/>
                <a:ea typeface="+mn-ea"/>
                <a:cs typeface="+mn-cs"/>
              </a:rPr>
              <a:t> ; </a:t>
            </a:r>
            <a:r>
              <a:rPr kumimoji="0" lang="fr-FR" sz="2700" b="0" i="0" u="none" strike="noStrike" kern="1200" cap="none" spc="0" normalizeH="0" baseline="0" noProof="0" dirty="0">
                <a:ln>
                  <a:noFill/>
                </a:ln>
                <a:solidFill>
                  <a:srgbClr val="03242A"/>
                </a:solidFill>
                <a:effectLst/>
                <a:uLnTx/>
                <a:uFillTx/>
                <a:latin typeface="Tahoma"/>
                <a:ea typeface="+mn-ea"/>
                <a:cs typeface="+mn-cs"/>
                <a:hlinkClick r:id="rId8">
                  <a:extLst>
                    <a:ext uri="{A12FA001-AC4F-418D-AE19-62706E023703}">
                      <ahyp:hlinkClr xmlns:ahyp="http://schemas.microsoft.com/office/drawing/2018/hyperlinkcolor" val="tx"/>
                    </a:ext>
                  </a:extLst>
                </a:hlinkClick>
              </a:rPr>
              <a:t>lauryn.pignarre@anct.gouv.fr</a:t>
            </a:r>
            <a:r>
              <a:rPr kumimoji="0" lang="fr-FR" sz="2700" b="0" i="0" u="none" strike="noStrike" kern="1200" cap="none" spc="0" normalizeH="0" baseline="0" noProof="0" dirty="0">
                <a:ln>
                  <a:noFill/>
                </a:ln>
                <a:solidFill>
                  <a:srgbClr val="03242A"/>
                </a:solidFill>
                <a:effectLst/>
                <a:uLnTx/>
                <a:uFillTx/>
                <a:latin typeface="Tahoma"/>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rgbClr val="C70075"/>
                </a:solidFill>
                <a:effectLst/>
                <a:uLnTx/>
                <a:uFillTx/>
                <a:latin typeface="Tahoma"/>
                <a:ea typeface="+mn-ea"/>
                <a:cs typeface="+mn-cs"/>
              </a:rPr>
              <a:t>Sites internet :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https://urbact.eu/france-et-luxembourg</a:t>
            </a:r>
            <a:r>
              <a:rPr kumimoji="0" lang="fr-FR" sz="2700" b="0" i="0" u="none" strike="noStrike" kern="1200" cap="none" spc="0" normalizeH="0" baseline="0" noProof="0" dirty="0">
                <a:ln>
                  <a:noFill/>
                </a:ln>
                <a:solidFill>
                  <a:srgbClr val="0C114D"/>
                </a:solidFill>
                <a:effectLst/>
                <a:uLnTx/>
                <a:uFillTx/>
                <a:latin typeface="Tahoma"/>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0C114D"/>
                </a:solidFill>
                <a:effectLst/>
                <a:uLnTx/>
                <a:uFillTx/>
                <a:latin typeface="Tahoma"/>
                <a:ea typeface="+mn-ea"/>
                <a:cs typeface="+mn-cs"/>
                <a:hlinkClick r:id="rId10">
                  <a:extLst>
                    <a:ext uri="{A12FA001-AC4F-418D-AE19-62706E023703}">
                      <ahyp:hlinkClr xmlns:ahyp="http://schemas.microsoft.com/office/drawing/2018/hyperlinkcolor" val="tx"/>
                    </a:ext>
                  </a:extLst>
                </a:hlinkClick>
              </a:rPr>
              <a:t>https://www.urban-initiative.eu/</a:t>
            </a:r>
            <a:endParaRPr kumimoji="0" lang="fr-FR" sz="2700" b="0" i="0" u="none" strike="noStrike" kern="1200" cap="none" spc="0" normalizeH="0" baseline="0" noProof="0" dirty="0">
              <a:ln>
                <a:noFill/>
              </a:ln>
              <a:solidFill>
                <a:srgbClr val="0C114D"/>
              </a:solidFill>
              <a:effectLst/>
              <a:uLnTx/>
              <a:uFillTx/>
              <a:latin typeface="Tahoma"/>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rgbClr val="C70075"/>
                </a:solidFill>
                <a:effectLst/>
                <a:uLnTx/>
                <a:uFillTx/>
                <a:latin typeface="Tahoma"/>
                <a:ea typeface="+mn-ea"/>
                <a:cs typeface="+mn-cs"/>
              </a:rPr>
              <a:t>LinkedIn : </a:t>
            </a:r>
            <a:r>
              <a:rPr kumimoji="0" lang="fr-FR" sz="2700" b="0" i="0" u="none" strike="noStrike" kern="1200" cap="none" spc="0" normalizeH="0" baseline="0" noProof="0" dirty="0">
                <a:ln>
                  <a:noFill/>
                </a:ln>
                <a:solidFill>
                  <a:srgbClr val="0C114D"/>
                </a:solidFill>
                <a:effectLst/>
                <a:uLnTx/>
                <a:uFillTx/>
                <a:latin typeface="Tahoma"/>
                <a:ea typeface="+mn-ea"/>
                <a:cs typeface="+mn-cs"/>
              </a:rPr>
              <a:t>@URBACT &amp; EUI - France Luxembourg</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rgbClr val="C70075"/>
                </a:solidFill>
                <a:effectLst/>
                <a:uLnTx/>
                <a:uFillTx/>
                <a:latin typeface="Tahoma"/>
                <a:ea typeface="+mn-ea"/>
                <a:cs typeface="+mn-cs"/>
              </a:rPr>
              <a:t>Newsletter :</a:t>
            </a:r>
            <a:endParaRPr kumimoji="0" lang="fr-FR" sz="2700" b="0" i="0" u="none" strike="noStrike" kern="1200" cap="none" spc="0" normalizeH="0" baseline="0" noProof="0" dirty="0">
              <a:ln>
                <a:noFill/>
              </a:ln>
              <a:solidFill>
                <a:srgbClr val="C70075"/>
              </a:solidFill>
              <a:effectLst/>
              <a:uLnTx/>
              <a:uFillTx/>
              <a:latin typeface="Tahoma"/>
              <a:ea typeface="+mn-ea"/>
              <a:cs typeface="+mn-cs"/>
            </a:endParaRPr>
          </a:p>
        </p:txBody>
      </p:sp>
      <p:pic>
        <p:nvPicPr>
          <p:cNvPr id="9" name="Image 7">
            <a:extLst>
              <a:ext uri="{FF2B5EF4-FFF2-40B4-BE49-F238E27FC236}">
                <a16:creationId xmlns:a16="http://schemas.microsoft.com/office/drawing/2014/main" id="{34E96930-ED6A-EC52-A0C3-BCCAE56294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73326" y="7587954"/>
            <a:ext cx="2631474" cy="2631474"/>
          </a:xfrm>
          <a:prstGeom prst="rect">
            <a:avLst/>
          </a:prstGeom>
        </p:spPr>
      </p:pic>
      <p:pic>
        <p:nvPicPr>
          <p:cNvPr id="11" name="Image 4">
            <a:extLst>
              <a:ext uri="{FF2B5EF4-FFF2-40B4-BE49-F238E27FC236}">
                <a16:creationId xmlns:a16="http://schemas.microsoft.com/office/drawing/2014/main" id="{E5918F43-B1D2-C9FC-A564-A72F420E6C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87200" y="694923"/>
            <a:ext cx="5515250" cy="1225612"/>
          </a:xfrm>
          <a:prstGeom prst="rect">
            <a:avLst/>
          </a:prstGeom>
        </p:spPr>
      </p:pic>
    </p:spTree>
    <p:extLst>
      <p:ext uri="{BB962C8B-B14F-4D97-AF65-F5344CB8AC3E}">
        <p14:creationId xmlns:p14="http://schemas.microsoft.com/office/powerpoint/2010/main" val="3805495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5CE4EF-55CF-4F6E-BE23-06C2920467D8}"/>
              </a:ext>
            </a:extLst>
          </p:cNvPr>
          <p:cNvSpPr/>
          <p:nvPr/>
        </p:nvSpPr>
        <p:spPr>
          <a:xfrm>
            <a:off x="1387731" y="2022244"/>
            <a:ext cx="15959419" cy="7172092"/>
          </a:xfrm>
          <a:prstGeom prst="rect">
            <a:avLst/>
          </a:prstGeom>
        </p:spPr>
        <p:txBody>
          <a:bodyPr wrap="square">
            <a:spAutoFit/>
          </a:bodyPr>
          <a:lstStyle/>
          <a:p>
            <a:pPr defTabSz="914378">
              <a:defRPr/>
            </a:pPr>
            <a:r>
              <a:rPr lang="fr-FR" sz="4001" b="1" dirty="0">
                <a:solidFill>
                  <a:srgbClr val="164194"/>
                </a:solidFill>
                <a:latin typeface="Core Sans C 55 Medium" panose="020B0603030302020204" pitchFamily="34" charset="0"/>
              </a:rPr>
              <a:t>Depuis 2002, Programme de Coopération Territoriale Européenne</a:t>
            </a:r>
          </a:p>
          <a:p>
            <a:pPr defTabSz="914378">
              <a:defRPr/>
            </a:pPr>
            <a:r>
              <a:rPr lang="fr-FR" sz="3600" dirty="0">
                <a:solidFill>
                  <a:srgbClr val="164194"/>
                </a:solidFill>
                <a:latin typeface="Core Sans C 55 Medium" panose="020B0603030302020204" pitchFamily="34" charset="0"/>
              </a:rPr>
              <a:t>co-financé par :</a:t>
            </a:r>
          </a:p>
          <a:p>
            <a:pPr marL="571485" indent="-571485" defTabSz="914378">
              <a:buFontTx/>
              <a:buChar char="-"/>
              <a:defRPr/>
            </a:pPr>
            <a:endParaRPr lang="fr-FR" sz="3600" dirty="0">
              <a:solidFill>
                <a:srgbClr val="164194"/>
              </a:solidFill>
              <a:latin typeface="Core Sans C 55 Medium" panose="020B0603030302020204" pitchFamily="34" charset="0"/>
            </a:endParaRPr>
          </a:p>
          <a:p>
            <a:pPr defTabSz="914378">
              <a:defRPr/>
            </a:pPr>
            <a:endParaRPr lang="fr-FR" sz="3600" dirty="0">
              <a:solidFill>
                <a:srgbClr val="164194"/>
              </a:solidFill>
              <a:latin typeface="Core Sans C 55 Medium" panose="020B0603030302020204" pitchFamily="34" charset="0"/>
            </a:endParaRPr>
          </a:p>
          <a:p>
            <a:pPr defTabSz="914378">
              <a:defRPr/>
            </a:pPr>
            <a:endParaRPr lang="fr-FR" sz="3600" b="1" dirty="0">
              <a:solidFill>
                <a:srgbClr val="164194"/>
              </a:solidFill>
              <a:latin typeface="Core Sans C 55 Medium" panose="020B0603030302020204" pitchFamily="34" charset="0"/>
            </a:endParaRPr>
          </a:p>
          <a:p>
            <a:pPr defTabSz="914378">
              <a:defRPr/>
            </a:pPr>
            <a:endParaRPr lang="fr-FR" sz="3600" b="1" dirty="0">
              <a:solidFill>
                <a:srgbClr val="164194"/>
              </a:solidFill>
              <a:latin typeface="Core Sans C 55 Medium" panose="020B0603030302020204" pitchFamily="34" charset="0"/>
            </a:endParaRPr>
          </a:p>
          <a:p>
            <a:pPr defTabSz="914378">
              <a:defRPr/>
            </a:pPr>
            <a:endParaRPr lang="fr-FR" sz="4001" b="1" dirty="0">
              <a:solidFill>
                <a:srgbClr val="4472C4"/>
              </a:solidFill>
              <a:latin typeface="Core Sans C 55 Medium" panose="020B0603030302020204" pitchFamily="34" charset="0"/>
            </a:endParaRPr>
          </a:p>
          <a:p>
            <a:pPr algn="ctr" defTabSz="914378">
              <a:defRPr/>
            </a:pPr>
            <a:endParaRPr lang="fr-FR" sz="4001" b="1" u="sng" dirty="0">
              <a:solidFill>
                <a:srgbClr val="C60075"/>
              </a:solidFill>
              <a:latin typeface="Core Sans C 55 Medium" panose="020B0603030302020204" pitchFamily="34" charset="0"/>
            </a:endParaRPr>
          </a:p>
          <a:p>
            <a:pPr defTabSz="914378">
              <a:defRPr/>
            </a:pPr>
            <a:endParaRPr lang="fr-FR" sz="4001" b="1" u="sng" dirty="0">
              <a:solidFill>
                <a:srgbClr val="C60075"/>
              </a:solidFill>
              <a:latin typeface="Core Sans C 55 Medium" panose="020B0603030302020204" pitchFamily="34" charset="0"/>
            </a:endParaRPr>
          </a:p>
          <a:p>
            <a:pPr algn="ctr" defTabSz="914378">
              <a:defRPr/>
            </a:pPr>
            <a:r>
              <a:rPr lang="fr-FR" sz="4001" dirty="0">
                <a:solidFill>
                  <a:srgbClr val="164194"/>
                </a:solidFill>
                <a:latin typeface="Core Sans C 55 Medium" panose="020B0603030302020204" pitchFamily="34" charset="0"/>
              </a:rPr>
              <a:t>Budget 2021 – 2027 : 84,769 M€</a:t>
            </a:r>
          </a:p>
          <a:p>
            <a:pPr algn="ctr" defTabSz="914378">
              <a:defRPr/>
            </a:pPr>
            <a:endParaRPr lang="fr-FR" sz="4001" dirty="0">
              <a:solidFill>
                <a:srgbClr val="164194"/>
              </a:solidFill>
              <a:latin typeface="Core Sans C 55 Medium" panose="020B0603030302020204" pitchFamily="34" charset="0"/>
            </a:endParaRPr>
          </a:p>
          <a:p>
            <a:pPr defTabSz="914378">
              <a:defRPr/>
            </a:pPr>
            <a:r>
              <a:rPr lang="fr-FR" sz="4001" b="1" u="sng" dirty="0">
                <a:solidFill>
                  <a:srgbClr val="C60075"/>
                </a:solidFill>
                <a:latin typeface="Core Sans C 55 Medium" panose="020B0603030302020204" pitchFamily="34" charset="0"/>
              </a:rPr>
              <a:t>Objectif : </a:t>
            </a:r>
            <a:r>
              <a:rPr lang="fr-FR" sz="4001" b="1" dirty="0">
                <a:solidFill>
                  <a:srgbClr val="164194"/>
                </a:solidFill>
                <a:latin typeface="Core Sans C 55 Medium" panose="020B0603030302020204" pitchFamily="34" charset="0"/>
              </a:rPr>
              <a:t>Promouvoir le développement urbain durable en Europe</a:t>
            </a:r>
          </a:p>
        </p:txBody>
      </p:sp>
      <p:pic>
        <p:nvPicPr>
          <p:cNvPr id="15" name="Image 14">
            <a:extLst>
              <a:ext uri="{FF2B5EF4-FFF2-40B4-BE49-F238E27FC236}">
                <a16:creationId xmlns:a16="http://schemas.microsoft.com/office/drawing/2014/main" id="{1FDEA3A2-A5A4-4BC7-BCF1-9F94262E3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137" y="56683"/>
            <a:ext cx="6099725" cy="2122553"/>
          </a:xfrm>
          <a:prstGeom prst="rect">
            <a:avLst/>
          </a:prstGeom>
        </p:spPr>
      </p:pic>
      <p:sp>
        <p:nvSpPr>
          <p:cNvPr id="5" name="Titre 1">
            <a:extLst>
              <a:ext uri="{FF2B5EF4-FFF2-40B4-BE49-F238E27FC236}">
                <a16:creationId xmlns:a16="http://schemas.microsoft.com/office/drawing/2014/main" id="{B5662387-65B5-493A-B9C5-86A287DA8351}"/>
              </a:ext>
            </a:extLst>
          </p:cNvPr>
          <p:cNvSpPr txBox="1">
            <a:spLocks/>
          </p:cNvSpPr>
          <p:nvPr/>
        </p:nvSpPr>
        <p:spPr>
          <a:xfrm>
            <a:off x="4254877" y="9257954"/>
            <a:ext cx="10006845" cy="540387"/>
          </a:xfrm>
          <a:prstGeom prst="rect">
            <a:avLst/>
          </a:prstGeom>
          <a:solidFill>
            <a:srgbClr val="A3ADD8"/>
          </a:solidFill>
          <a:ln>
            <a:solidFill>
              <a:srgbClr val="164194"/>
            </a:solidFill>
          </a:ln>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algn="ctr" defTabSz="1371566">
              <a:defRPr/>
            </a:pPr>
            <a:r>
              <a:rPr lang="fr-FR" sz="2400" b="0" i="1" dirty="0">
                <a:solidFill>
                  <a:prstClr val="black"/>
                </a:solidFill>
              </a:rPr>
              <a:t>Ne finance pas des dépenses d’infrastructures ou d’investissement</a:t>
            </a:r>
            <a:endParaRPr lang="fr-FR" sz="2100" b="0" i="1" dirty="0">
              <a:solidFill>
                <a:prstClr val="black"/>
              </a:solidFill>
            </a:endParaRPr>
          </a:p>
        </p:txBody>
      </p:sp>
      <p:pic>
        <p:nvPicPr>
          <p:cNvPr id="6" name="Image 5">
            <a:extLst>
              <a:ext uri="{FF2B5EF4-FFF2-40B4-BE49-F238E27FC236}">
                <a16:creationId xmlns:a16="http://schemas.microsoft.com/office/drawing/2014/main" id="{3F71A636-0157-4254-BCDC-8886F13EBA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2089" y="9141220"/>
            <a:ext cx="1224632" cy="895512"/>
          </a:xfrm>
          <a:prstGeom prst="rect">
            <a:avLst/>
          </a:prstGeom>
        </p:spPr>
      </p:pic>
      <p:sp>
        <p:nvSpPr>
          <p:cNvPr id="3" name="Rectangle : coins arrondis 2">
            <a:extLst>
              <a:ext uri="{FF2B5EF4-FFF2-40B4-BE49-F238E27FC236}">
                <a16:creationId xmlns:a16="http://schemas.microsoft.com/office/drawing/2014/main" id="{5620C8D0-8DD4-43B3-8DCE-9DEA2829E5C6}"/>
              </a:ext>
            </a:extLst>
          </p:cNvPr>
          <p:cNvSpPr/>
          <p:nvPr/>
        </p:nvSpPr>
        <p:spPr>
          <a:xfrm>
            <a:off x="1905000" y="3562705"/>
            <a:ext cx="14706600" cy="762000"/>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latin typeface="Core Sans C 55 Medium" panose="020B0603030302020204" pitchFamily="34" charset="0"/>
              </a:rPr>
              <a:t>le Fonds européen de développement régional (FEDER)</a:t>
            </a:r>
          </a:p>
        </p:txBody>
      </p:sp>
      <p:sp>
        <p:nvSpPr>
          <p:cNvPr id="8" name="Rectangle : coins arrondis 7">
            <a:extLst>
              <a:ext uri="{FF2B5EF4-FFF2-40B4-BE49-F238E27FC236}">
                <a16:creationId xmlns:a16="http://schemas.microsoft.com/office/drawing/2014/main" id="{2922F16A-4AD1-41CF-A5ED-4BC33F425378}"/>
              </a:ext>
            </a:extLst>
          </p:cNvPr>
          <p:cNvSpPr/>
          <p:nvPr/>
        </p:nvSpPr>
        <p:spPr>
          <a:xfrm>
            <a:off x="1905000" y="4664355"/>
            <a:ext cx="14706600" cy="762000"/>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latin typeface="Core Sans C 55 Medium" panose="020B0603030302020204" pitchFamily="34" charset="0"/>
              </a:rPr>
              <a:t>l'instrument d'aide de préadhésion (IAP)</a:t>
            </a:r>
          </a:p>
        </p:txBody>
      </p:sp>
      <p:sp>
        <p:nvSpPr>
          <p:cNvPr id="9" name="Rectangle : coins arrondis 8">
            <a:extLst>
              <a:ext uri="{FF2B5EF4-FFF2-40B4-BE49-F238E27FC236}">
                <a16:creationId xmlns:a16="http://schemas.microsoft.com/office/drawing/2014/main" id="{E564C8FF-2112-401D-BC38-74C0B865022E}"/>
              </a:ext>
            </a:extLst>
          </p:cNvPr>
          <p:cNvSpPr/>
          <p:nvPr/>
        </p:nvSpPr>
        <p:spPr>
          <a:xfrm>
            <a:off x="1905000" y="5706066"/>
            <a:ext cx="14706600" cy="1154600"/>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latin typeface="Core Sans C 55 Medium" panose="020B0603030302020204" pitchFamily="34" charset="0"/>
              </a:rPr>
              <a:t>l'instrument de voisinage, de développement et de coopération internationale (NDICI)</a:t>
            </a:r>
          </a:p>
        </p:txBody>
      </p:sp>
    </p:spTree>
    <p:extLst>
      <p:ext uri="{BB962C8B-B14F-4D97-AF65-F5344CB8AC3E}">
        <p14:creationId xmlns:p14="http://schemas.microsoft.com/office/powerpoint/2010/main" val="274885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A96970-571D-49D7-B336-65CEF6EE20F0}"/>
              </a:ext>
            </a:extLst>
          </p:cNvPr>
          <p:cNvSpPr>
            <a:spLocks noGrp="1"/>
          </p:cNvSpPr>
          <p:nvPr>
            <p:ph type="title"/>
          </p:nvPr>
        </p:nvSpPr>
        <p:spPr>
          <a:xfrm>
            <a:off x="2514600" y="-67539"/>
            <a:ext cx="14941142" cy="1970630"/>
          </a:xfrm>
        </p:spPr>
        <p:txBody>
          <a:bodyPr/>
          <a:lstStyle/>
          <a:p>
            <a:r>
              <a:rPr lang="fr-FR" dirty="0"/>
              <a:t>Gouvernance</a:t>
            </a:r>
          </a:p>
        </p:txBody>
      </p:sp>
      <p:sp>
        <p:nvSpPr>
          <p:cNvPr id="3" name="Espace réservé du texte 2">
            <a:extLst>
              <a:ext uri="{FF2B5EF4-FFF2-40B4-BE49-F238E27FC236}">
                <a16:creationId xmlns:a16="http://schemas.microsoft.com/office/drawing/2014/main" id="{BD3DCC5B-5316-435D-B14E-E3DB97F5B8BD}"/>
              </a:ext>
            </a:extLst>
          </p:cNvPr>
          <p:cNvSpPr>
            <a:spLocks noGrp="1"/>
          </p:cNvSpPr>
          <p:nvPr>
            <p:ph type="body" idx="1"/>
          </p:nvPr>
        </p:nvSpPr>
        <p:spPr>
          <a:xfrm>
            <a:off x="2209800" y="2400300"/>
            <a:ext cx="14941140" cy="6017635"/>
          </a:xfrm>
        </p:spPr>
        <p:txBody>
          <a:bodyPr/>
          <a:lstStyle/>
          <a:p>
            <a:r>
              <a:rPr lang="fr-FR" sz="4400" dirty="0">
                <a:solidFill>
                  <a:srgbClr val="C70075"/>
                </a:solidFill>
              </a:rPr>
              <a:t>L’Agence nationale de la cohésion des territoires (ANCT) </a:t>
            </a:r>
            <a:r>
              <a:rPr lang="fr-FR" sz="4400" b="0" dirty="0">
                <a:solidFill>
                  <a:srgbClr val="164194"/>
                </a:solidFill>
              </a:rPr>
              <a:t>représente et accueille : </a:t>
            </a:r>
          </a:p>
          <a:p>
            <a:pPr marL="857250" indent="-857250">
              <a:buFont typeface="Arial" panose="020B0604020202020204" pitchFamily="34" charset="0"/>
              <a:buChar char="•"/>
            </a:pPr>
            <a:r>
              <a:rPr lang="fr-FR" sz="4400" b="0" dirty="0">
                <a:solidFill>
                  <a:srgbClr val="164194"/>
                </a:solidFill>
              </a:rPr>
              <a:t>L’Autorité de gestion du programme</a:t>
            </a:r>
          </a:p>
          <a:p>
            <a:pPr marL="857250" indent="-857250">
              <a:buFont typeface="Arial" panose="020B0604020202020204" pitchFamily="34" charset="0"/>
              <a:buChar char="•"/>
            </a:pPr>
            <a:r>
              <a:rPr lang="fr-FR" sz="4400" b="0" dirty="0">
                <a:solidFill>
                  <a:srgbClr val="164194"/>
                </a:solidFill>
              </a:rPr>
              <a:t>Le Secrétariat URBACT</a:t>
            </a:r>
          </a:p>
          <a:p>
            <a:pPr marL="857250" indent="-857250">
              <a:buFont typeface="Arial" panose="020B0604020202020204" pitchFamily="34" charset="0"/>
              <a:buChar char="•"/>
            </a:pPr>
            <a:r>
              <a:rPr lang="fr-FR" sz="4400" b="0" dirty="0">
                <a:solidFill>
                  <a:srgbClr val="164194"/>
                </a:solidFill>
              </a:rPr>
              <a:t>L’Autorité nationale (avec la DGALN) au Comité de suivi</a:t>
            </a:r>
          </a:p>
          <a:p>
            <a:pPr marL="857250" indent="-857250">
              <a:buFont typeface="Arial" panose="020B0604020202020204" pitchFamily="34" charset="0"/>
              <a:buChar char="•"/>
            </a:pPr>
            <a:r>
              <a:rPr lang="fr-FR" sz="4400" b="0" dirty="0">
                <a:solidFill>
                  <a:srgbClr val="164194"/>
                </a:solidFill>
              </a:rPr>
              <a:t>Le point de contact national</a:t>
            </a:r>
          </a:p>
        </p:txBody>
      </p:sp>
      <p:pic>
        <p:nvPicPr>
          <p:cNvPr id="5" name="Image 4">
            <a:extLst>
              <a:ext uri="{FF2B5EF4-FFF2-40B4-BE49-F238E27FC236}">
                <a16:creationId xmlns:a16="http://schemas.microsoft.com/office/drawing/2014/main" id="{725621A4-5D80-4EAA-B7CC-9DDD5EB141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600" y="618814"/>
            <a:ext cx="5023709" cy="1581773"/>
          </a:xfrm>
          <a:prstGeom prst="rect">
            <a:avLst/>
          </a:prstGeom>
        </p:spPr>
      </p:pic>
    </p:spTree>
    <p:extLst>
      <p:ext uri="{BB962C8B-B14F-4D97-AF65-F5344CB8AC3E}">
        <p14:creationId xmlns:p14="http://schemas.microsoft.com/office/powerpoint/2010/main" val="971529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5CE4EF-55CF-4F6E-BE23-06C2920467D8}"/>
              </a:ext>
            </a:extLst>
          </p:cNvPr>
          <p:cNvSpPr/>
          <p:nvPr/>
        </p:nvSpPr>
        <p:spPr>
          <a:xfrm>
            <a:off x="4193106" y="588475"/>
            <a:ext cx="9901788" cy="954107"/>
          </a:xfrm>
          <a:prstGeom prst="rect">
            <a:avLst/>
          </a:prstGeom>
        </p:spPr>
        <p:txBody>
          <a:bodyPr wrap="square">
            <a:spAutoFit/>
          </a:bodyPr>
          <a:lstStyle/>
          <a:p>
            <a:pPr algn="ctr" defTabSz="914378">
              <a:defRPr/>
            </a:pPr>
            <a:r>
              <a:rPr lang="fr-FR" sz="5600" b="1" dirty="0">
                <a:solidFill>
                  <a:srgbClr val="164194"/>
                </a:solidFill>
                <a:latin typeface="Century Gothic" panose="020B0502020202020204" pitchFamily="34" charset="0"/>
              </a:rPr>
              <a:t>3 volets d’activités</a:t>
            </a:r>
          </a:p>
        </p:txBody>
      </p:sp>
      <p:pic>
        <p:nvPicPr>
          <p:cNvPr id="6" name="Image 5">
            <a:extLst>
              <a:ext uri="{FF2B5EF4-FFF2-40B4-BE49-F238E27FC236}">
                <a16:creationId xmlns:a16="http://schemas.microsoft.com/office/drawing/2014/main" id="{E2F3E483-EB31-44F4-B38F-6EABE1AE4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12818" y="7254149"/>
            <a:ext cx="1713407" cy="1907867"/>
          </a:xfrm>
          <a:prstGeom prst="rect">
            <a:avLst/>
          </a:prstGeom>
        </p:spPr>
      </p:pic>
      <p:pic>
        <p:nvPicPr>
          <p:cNvPr id="8" name="Image 7">
            <a:extLst>
              <a:ext uri="{FF2B5EF4-FFF2-40B4-BE49-F238E27FC236}">
                <a16:creationId xmlns:a16="http://schemas.microsoft.com/office/drawing/2014/main" id="{48605F9E-AFFD-4B3E-BCB7-A7EA5D2A44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5438" y="1779350"/>
            <a:ext cx="4913927" cy="6748764"/>
          </a:xfrm>
          <a:prstGeom prst="rect">
            <a:avLst/>
          </a:prstGeom>
        </p:spPr>
      </p:pic>
      <p:sp>
        <p:nvSpPr>
          <p:cNvPr id="11" name="Rectangle 10">
            <a:extLst>
              <a:ext uri="{FF2B5EF4-FFF2-40B4-BE49-F238E27FC236}">
                <a16:creationId xmlns:a16="http://schemas.microsoft.com/office/drawing/2014/main" id="{B3072227-538D-45A3-95A5-46EA30F8866B}"/>
              </a:ext>
            </a:extLst>
          </p:cNvPr>
          <p:cNvSpPr/>
          <p:nvPr/>
        </p:nvSpPr>
        <p:spPr>
          <a:xfrm>
            <a:off x="231587" y="2301196"/>
            <a:ext cx="7627505" cy="646331"/>
          </a:xfrm>
          <a:prstGeom prst="rect">
            <a:avLst/>
          </a:prstGeom>
        </p:spPr>
        <p:txBody>
          <a:bodyPr wrap="square">
            <a:spAutoFit/>
          </a:bodyPr>
          <a:lstStyle/>
          <a:p>
            <a:pPr algn="ctr" defTabSz="914378">
              <a:defRPr/>
            </a:pPr>
            <a:r>
              <a:rPr lang="fr-FR" sz="3600" b="1" dirty="0">
                <a:solidFill>
                  <a:srgbClr val="4472C4">
                    <a:lumMod val="75000"/>
                  </a:srgbClr>
                </a:solidFill>
                <a:latin typeface="Century Gothic" panose="020B0502020202020204" pitchFamily="34" charset="0"/>
              </a:rPr>
              <a:t>Mise en réseaux </a:t>
            </a:r>
          </a:p>
        </p:txBody>
      </p:sp>
      <p:pic>
        <p:nvPicPr>
          <p:cNvPr id="7" name="Image 6">
            <a:extLst>
              <a:ext uri="{FF2B5EF4-FFF2-40B4-BE49-F238E27FC236}">
                <a16:creationId xmlns:a16="http://schemas.microsoft.com/office/drawing/2014/main" id="{F86A8148-F682-488B-B732-34FB589F50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39390" y="1195402"/>
            <a:ext cx="1691034" cy="1844459"/>
          </a:xfrm>
          <a:prstGeom prst="rect">
            <a:avLst/>
          </a:prstGeom>
        </p:spPr>
      </p:pic>
      <p:sp>
        <p:nvSpPr>
          <p:cNvPr id="13" name="ZoneTexte 11">
            <a:extLst>
              <a:ext uri="{FF2B5EF4-FFF2-40B4-BE49-F238E27FC236}">
                <a16:creationId xmlns:a16="http://schemas.microsoft.com/office/drawing/2014/main" id="{0E6DCA42-D091-464B-9B58-FEBBEF32E003}"/>
              </a:ext>
            </a:extLst>
          </p:cNvPr>
          <p:cNvSpPr txBox="1"/>
          <p:nvPr/>
        </p:nvSpPr>
        <p:spPr>
          <a:xfrm>
            <a:off x="1550500" y="4844916"/>
            <a:ext cx="4158323" cy="1200329"/>
          </a:xfrm>
          <a:prstGeom prst="rect">
            <a:avLst/>
          </a:prstGeom>
          <a:noFill/>
        </p:spPr>
        <p:txBody>
          <a:bodyPr wrap="square" rtlCol="0">
            <a:spAutoFit/>
          </a:bodyPr>
          <a:lstStyle/>
          <a:p>
            <a:pPr marL="15876" defTabSz="1371566">
              <a:defRPr/>
            </a:pPr>
            <a:r>
              <a:rPr lang="fr-FR" sz="2400" i="1" dirty="0">
                <a:solidFill>
                  <a:srgbClr val="164194"/>
                </a:solidFill>
                <a:latin typeface="Century Gothic" panose="020B0502020202020204" pitchFamily="34" charset="0"/>
              </a:rPr>
              <a:t>De 2014 à 2021, 83 réseaux ont impliqué 678 partenaires à travers l'UE.</a:t>
            </a:r>
            <a:endParaRPr lang="en-US" sz="2400" i="1" dirty="0">
              <a:solidFill>
                <a:srgbClr val="164194"/>
              </a:solidFill>
              <a:latin typeface="Century Gothic" panose="020B0502020202020204" pitchFamily="34" charset="0"/>
            </a:endParaRPr>
          </a:p>
        </p:txBody>
      </p:sp>
      <p:sp>
        <p:nvSpPr>
          <p:cNvPr id="12" name="ZoneTexte 11">
            <a:extLst>
              <a:ext uri="{FF2B5EF4-FFF2-40B4-BE49-F238E27FC236}">
                <a16:creationId xmlns:a16="http://schemas.microsoft.com/office/drawing/2014/main" id="{04A4EF6C-A9C9-49F8-A56B-F40FB7212953}"/>
              </a:ext>
            </a:extLst>
          </p:cNvPr>
          <p:cNvSpPr txBox="1"/>
          <p:nvPr/>
        </p:nvSpPr>
        <p:spPr>
          <a:xfrm>
            <a:off x="1966178" y="3101415"/>
            <a:ext cx="4158323" cy="1200329"/>
          </a:xfrm>
          <a:prstGeom prst="rect">
            <a:avLst/>
          </a:prstGeom>
          <a:noFill/>
        </p:spPr>
        <p:txBody>
          <a:bodyPr wrap="square" rtlCol="0">
            <a:spAutoFit/>
          </a:bodyPr>
          <a:lstStyle/>
          <a:p>
            <a:pPr marL="15876" algn="ctr" defTabSz="1371566">
              <a:defRPr/>
            </a:pPr>
            <a:r>
              <a:rPr lang="fr-FR" sz="2400" b="1" dirty="0">
                <a:solidFill>
                  <a:srgbClr val="164194"/>
                </a:solidFill>
                <a:latin typeface="Century Gothic" panose="020B0502020202020204" pitchFamily="34" charset="0"/>
              </a:rPr>
              <a:t>Partage d’expériences entre pairs européens autour d’un défi urbain</a:t>
            </a:r>
            <a:endParaRPr lang="en-US" sz="2400" b="1" dirty="0">
              <a:solidFill>
                <a:srgbClr val="164194"/>
              </a:solidFill>
              <a:latin typeface="Century Gothic" panose="020B0502020202020204" pitchFamily="34" charset="0"/>
            </a:endParaRPr>
          </a:p>
        </p:txBody>
      </p:sp>
      <p:sp>
        <p:nvSpPr>
          <p:cNvPr id="15" name="Rectangle 14">
            <a:extLst>
              <a:ext uri="{FF2B5EF4-FFF2-40B4-BE49-F238E27FC236}">
                <a16:creationId xmlns:a16="http://schemas.microsoft.com/office/drawing/2014/main" id="{B029982F-73B9-4DFD-9174-8868A8159C09}"/>
              </a:ext>
            </a:extLst>
          </p:cNvPr>
          <p:cNvSpPr/>
          <p:nvPr/>
        </p:nvSpPr>
        <p:spPr>
          <a:xfrm>
            <a:off x="3169519" y="7940585"/>
            <a:ext cx="9673925" cy="646331"/>
          </a:xfrm>
          <a:prstGeom prst="rect">
            <a:avLst/>
          </a:prstGeom>
        </p:spPr>
        <p:txBody>
          <a:bodyPr wrap="square">
            <a:spAutoFit/>
          </a:bodyPr>
          <a:lstStyle/>
          <a:p>
            <a:pPr algn="ctr" defTabSz="914378">
              <a:defRPr/>
            </a:pPr>
            <a:r>
              <a:rPr lang="fr-FR" sz="3600" b="1" dirty="0">
                <a:solidFill>
                  <a:srgbClr val="4472C4">
                    <a:lumMod val="75000"/>
                  </a:srgbClr>
                </a:solidFill>
                <a:latin typeface="Century Gothic" panose="020B0502020202020204" pitchFamily="34" charset="0"/>
              </a:rPr>
              <a:t>Renforcement des compétences</a:t>
            </a:r>
          </a:p>
        </p:txBody>
      </p:sp>
      <p:sp>
        <p:nvSpPr>
          <p:cNvPr id="16" name="ZoneTexte 15">
            <a:extLst>
              <a:ext uri="{FF2B5EF4-FFF2-40B4-BE49-F238E27FC236}">
                <a16:creationId xmlns:a16="http://schemas.microsoft.com/office/drawing/2014/main" id="{FF8BB53A-6548-4D92-84BF-D30E815F5A2B}"/>
              </a:ext>
            </a:extLst>
          </p:cNvPr>
          <p:cNvSpPr txBox="1"/>
          <p:nvPr/>
        </p:nvSpPr>
        <p:spPr>
          <a:xfrm>
            <a:off x="4338160" y="8694485"/>
            <a:ext cx="8505284" cy="461665"/>
          </a:xfrm>
          <a:prstGeom prst="rect">
            <a:avLst/>
          </a:prstGeom>
          <a:noFill/>
        </p:spPr>
        <p:txBody>
          <a:bodyPr wrap="square" rtlCol="0">
            <a:spAutoFit/>
          </a:bodyPr>
          <a:lstStyle/>
          <a:p>
            <a:pPr marL="15876" algn="ctr" defTabSz="1371566">
              <a:defRPr/>
            </a:pPr>
            <a:r>
              <a:rPr lang="fr-FR" sz="2400" b="1" dirty="0">
                <a:solidFill>
                  <a:srgbClr val="164194"/>
                </a:solidFill>
                <a:latin typeface="Century Gothic" panose="020B0502020202020204" pitchFamily="34" charset="0"/>
              </a:rPr>
              <a:t>Communauté de pratique </a:t>
            </a:r>
            <a:r>
              <a:rPr lang="fr-FR" sz="2400" b="1">
                <a:solidFill>
                  <a:srgbClr val="164194"/>
                </a:solidFill>
                <a:latin typeface="Century Gothic" panose="020B0502020202020204" pitchFamily="34" charset="0"/>
              </a:rPr>
              <a:t>et d’apprentissage </a:t>
            </a:r>
            <a:endParaRPr lang="en-US" sz="2400" b="1" dirty="0">
              <a:solidFill>
                <a:srgbClr val="164194"/>
              </a:solidFill>
              <a:latin typeface="Century Gothic" panose="020B0502020202020204" pitchFamily="34" charset="0"/>
            </a:endParaRPr>
          </a:p>
        </p:txBody>
      </p:sp>
      <p:sp>
        <p:nvSpPr>
          <p:cNvPr id="17" name="ZoneTexte 11">
            <a:extLst>
              <a:ext uri="{FF2B5EF4-FFF2-40B4-BE49-F238E27FC236}">
                <a16:creationId xmlns:a16="http://schemas.microsoft.com/office/drawing/2014/main" id="{63D5DBF2-A8F0-43A9-B48A-A9EA8CFFC6C0}"/>
              </a:ext>
            </a:extLst>
          </p:cNvPr>
          <p:cNvSpPr txBox="1"/>
          <p:nvPr/>
        </p:nvSpPr>
        <p:spPr>
          <a:xfrm>
            <a:off x="4338159" y="9276267"/>
            <a:ext cx="6153666" cy="830997"/>
          </a:xfrm>
          <a:prstGeom prst="rect">
            <a:avLst/>
          </a:prstGeom>
          <a:noFill/>
        </p:spPr>
        <p:txBody>
          <a:bodyPr wrap="square" rtlCol="0">
            <a:spAutoFit/>
          </a:bodyPr>
          <a:lstStyle/>
          <a:p>
            <a:pPr marL="15876" defTabSz="1371566">
              <a:defRPr/>
            </a:pPr>
            <a:r>
              <a:rPr lang="fr-FR" sz="2400" i="1" dirty="0">
                <a:solidFill>
                  <a:srgbClr val="164194"/>
                </a:solidFill>
                <a:latin typeface="Century Gothic" panose="020B0502020202020204" pitchFamily="34" charset="0"/>
              </a:rPr>
              <a:t>Méthode, outils, événement (Summer </a:t>
            </a:r>
            <a:r>
              <a:rPr lang="fr-FR" sz="2400" i="1" dirty="0" err="1">
                <a:solidFill>
                  <a:srgbClr val="164194"/>
                </a:solidFill>
                <a:latin typeface="Century Gothic" panose="020B0502020202020204" pitchFamily="34" charset="0"/>
              </a:rPr>
              <a:t>university</a:t>
            </a:r>
            <a:r>
              <a:rPr lang="fr-FR" sz="2400" i="1" dirty="0">
                <a:solidFill>
                  <a:srgbClr val="164194"/>
                </a:solidFill>
                <a:latin typeface="Century Gothic" panose="020B0502020202020204" pitchFamily="34" charset="0"/>
              </a:rPr>
              <a:t>, Campus national…)</a:t>
            </a:r>
            <a:endParaRPr lang="en-US" sz="2400" i="1" dirty="0">
              <a:solidFill>
                <a:srgbClr val="164194"/>
              </a:solidFill>
              <a:latin typeface="Century Gothic" panose="020B0502020202020204" pitchFamily="34" charset="0"/>
            </a:endParaRPr>
          </a:p>
        </p:txBody>
      </p:sp>
      <p:sp>
        <p:nvSpPr>
          <p:cNvPr id="18" name="Rectangle 17">
            <a:extLst>
              <a:ext uri="{FF2B5EF4-FFF2-40B4-BE49-F238E27FC236}">
                <a16:creationId xmlns:a16="http://schemas.microsoft.com/office/drawing/2014/main" id="{339B9934-2EE5-4D30-9327-1C419A44702D}"/>
              </a:ext>
            </a:extLst>
          </p:cNvPr>
          <p:cNvSpPr/>
          <p:nvPr/>
        </p:nvSpPr>
        <p:spPr>
          <a:xfrm>
            <a:off x="10810471" y="2724749"/>
            <a:ext cx="6344942" cy="1200329"/>
          </a:xfrm>
          <a:prstGeom prst="rect">
            <a:avLst/>
          </a:prstGeom>
        </p:spPr>
        <p:txBody>
          <a:bodyPr wrap="square">
            <a:spAutoFit/>
          </a:bodyPr>
          <a:lstStyle/>
          <a:p>
            <a:pPr algn="ctr" defTabSz="914378">
              <a:defRPr/>
            </a:pPr>
            <a:r>
              <a:rPr lang="fr-FR" sz="3600" b="1" dirty="0">
                <a:solidFill>
                  <a:srgbClr val="4472C4">
                    <a:lumMod val="75000"/>
                  </a:srgbClr>
                </a:solidFill>
                <a:latin typeface="Century Gothic" panose="020B0502020202020204" pitchFamily="34" charset="0"/>
              </a:rPr>
              <a:t>Communication et partage de connaissances</a:t>
            </a:r>
          </a:p>
        </p:txBody>
      </p:sp>
      <p:sp>
        <p:nvSpPr>
          <p:cNvPr id="19" name="ZoneTexte 18">
            <a:extLst>
              <a:ext uri="{FF2B5EF4-FFF2-40B4-BE49-F238E27FC236}">
                <a16:creationId xmlns:a16="http://schemas.microsoft.com/office/drawing/2014/main" id="{2063FB2B-7962-4995-8D30-1DFDE34D638E}"/>
              </a:ext>
            </a:extLst>
          </p:cNvPr>
          <p:cNvSpPr txBox="1"/>
          <p:nvPr/>
        </p:nvSpPr>
        <p:spPr>
          <a:xfrm>
            <a:off x="11039917" y="4295207"/>
            <a:ext cx="6344942" cy="830997"/>
          </a:xfrm>
          <a:prstGeom prst="rect">
            <a:avLst/>
          </a:prstGeom>
          <a:noFill/>
        </p:spPr>
        <p:txBody>
          <a:bodyPr wrap="square" rtlCol="0">
            <a:spAutoFit/>
          </a:bodyPr>
          <a:lstStyle/>
          <a:p>
            <a:pPr marL="15876" algn="ctr" defTabSz="1371566">
              <a:defRPr/>
            </a:pPr>
            <a:r>
              <a:rPr lang="fr-FR" sz="2400" b="1" dirty="0">
                <a:solidFill>
                  <a:srgbClr val="164194"/>
                </a:solidFill>
                <a:latin typeface="Century Gothic" panose="020B0502020202020204" pitchFamily="34" charset="0"/>
              </a:rPr>
              <a:t>Acquisition et diffusion des connaissances</a:t>
            </a:r>
            <a:endParaRPr lang="en-US" sz="2400" b="1" dirty="0">
              <a:solidFill>
                <a:srgbClr val="164194"/>
              </a:solidFill>
              <a:latin typeface="Century Gothic" panose="020B0502020202020204" pitchFamily="34" charset="0"/>
            </a:endParaRPr>
          </a:p>
        </p:txBody>
      </p:sp>
      <p:sp>
        <p:nvSpPr>
          <p:cNvPr id="20" name="ZoneTexte 11">
            <a:extLst>
              <a:ext uri="{FF2B5EF4-FFF2-40B4-BE49-F238E27FC236}">
                <a16:creationId xmlns:a16="http://schemas.microsoft.com/office/drawing/2014/main" id="{42994209-E706-4237-A718-4BFE9159C63E}"/>
              </a:ext>
            </a:extLst>
          </p:cNvPr>
          <p:cNvSpPr txBox="1"/>
          <p:nvPr/>
        </p:nvSpPr>
        <p:spPr>
          <a:xfrm>
            <a:off x="11135555" y="5212676"/>
            <a:ext cx="6153666" cy="1200329"/>
          </a:xfrm>
          <a:prstGeom prst="rect">
            <a:avLst/>
          </a:prstGeom>
          <a:noFill/>
        </p:spPr>
        <p:txBody>
          <a:bodyPr wrap="square" rtlCol="0">
            <a:spAutoFit/>
          </a:bodyPr>
          <a:lstStyle/>
          <a:p>
            <a:pPr marL="15876" defTabSz="1371566">
              <a:defRPr/>
            </a:pPr>
            <a:r>
              <a:rPr lang="fr-FR" sz="2400" i="1" dirty="0">
                <a:solidFill>
                  <a:srgbClr val="164194"/>
                </a:solidFill>
                <a:latin typeface="Century Gothic" panose="020B0502020202020204" pitchFamily="34" charset="0"/>
              </a:rPr>
              <a:t>Centre de connaissances URBACT, Festival annuel, Policy </a:t>
            </a:r>
            <a:r>
              <a:rPr lang="fr-FR" sz="2400" i="1" dirty="0" err="1">
                <a:solidFill>
                  <a:srgbClr val="164194"/>
                </a:solidFill>
                <a:latin typeface="Century Gothic" panose="020B0502020202020204" pitchFamily="34" charset="0"/>
              </a:rPr>
              <a:t>Labs</a:t>
            </a:r>
            <a:r>
              <a:rPr lang="fr-FR" sz="2400" i="1" dirty="0">
                <a:solidFill>
                  <a:srgbClr val="164194"/>
                </a:solidFill>
                <a:latin typeface="Century Gothic" panose="020B0502020202020204" pitchFamily="34" charset="0"/>
              </a:rPr>
              <a:t>, Rapports thématiques, Formations en ligne</a:t>
            </a:r>
            <a:endParaRPr lang="en-US" sz="2400" i="1" dirty="0">
              <a:solidFill>
                <a:srgbClr val="164194"/>
              </a:solidFill>
              <a:latin typeface="Century Gothic" panose="020B0502020202020204" pitchFamily="34" charset="0"/>
            </a:endParaRPr>
          </a:p>
        </p:txBody>
      </p:sp>
    </p:spTree>
    <p:extLst>
      <p:ext uri="{BB962C8B-B14F-4D97-AF65-F5344CB8AC3E}">
        <p14:creationId xmlns:p14="http://schemas.microsoft.com/office/powerpoint/2010/main" val="775954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C594E-48B4-473C-83D8-9EDBAB7320E3}"/>
              </a:ext>
            </a:extLst>
          </p:cNvPr>
          <p:cNvSpPr/>
          <p:nvPr/>
        </p:nvSpPr>
        <p:spPr>
          <a:xfrm>
            <a:off x="2576483" y="2425142"/>
            <a:ext cx="13696124" cy="2183957"/>
          </a:xfrm>
          <a:prstGeom prst="rect">
            <a:avLst/>
          </a:prstGeom>
          <a:solidFill>
            <a:srgbClr val="134095"/>
          </a:solidFill>
          <a:ln>
            <a:solidFill>
              <a:srgbClr val="A7B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sz="3600">
              <a:solidFill>
                <a:prstClr val="white"/>
              </a:solidFill>
              <a:latin typeface="Calibri" panose="020F0502020204030204"/>
            </a:endParaRPr>
          </a:p>
        </p:txBody>
      </p:sp>
      <p:sp>
        <p:nvSpPr>
          <p:cNvPr id="2" name="Titre 1"/>
          <p:cNvSpPr>
            <a:spLocks noGrp="1"/>
          </p:cNvSpPr>
          <p:nvPr>
            <p:ph type="title"/>
          </p:nvPr>
        </p:nvSpPr>
        <p:spPr>
          <a:xfrm>
            <a:off x="1253678" y="546754"/>
            <a:ext cx="16471574" cy="867266"/>
          </a:xfrm>
        </p:spPr>
        <p:txBody>
          <a:bodyPr/>
          <a:lstStyle/>
          <a:p>
            <a:r>
              <a:rPr lang="fr-FR" dirty="0">
                <a:solidFill>
                  <a:srgbClr val="164194"/>
                </a:solidFill>
              </a:rPr>
              <a:t>URBACT, c’est pour qui ?</a:t>
            </a:r>
          </a:p>
        </p:txBody>
      </p:sp>
      <p:sp>
        <p:nvSpPr>
          <p:cNvPr id="15" name="Titre 1">
            <a:extLst>
              <a:ext uri="{FF2B5EF4-FFF2-40B4-BE49-F238E27FC236}">
                <a16:creationId xmlns:a16="http://schemas.microsoft.com/office/drawing/2014/main" id="{6F3B2FA7-E045-4AD4-A998-47085E70C40A}"/>
              </a:ext>
            </a:extLst>
          </p:cNvPr>
          <p:cNvSpPr txBox="1">
            <a:spLocks/>
          </p:cNvSpPr>
          <p:nvPr/>
        </p:nvSpPr>
        <p:spPr>
          <a:xfrm>
            <a:off x="2080873" y="2381039"/>
            <a:ext cx="14470028" cy="232707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algn="ctr" defTabSz="1371566">
              <a:defRPr/>
            </a:pPr>
            <a:r>
              <a:rPr lang="fr-FR" sz="3600" b="0" dirty="0">
                <a:solidFill>
                  <a:prstClr val="white"/>
                </a:solidFill>
              </a:rPr>
              <a:t>URBACT s’adresse à </a:t>
            </a:r>
            <a:r>
              <a:rPr lang="fr-FR" sz="3600" dirty="0">
                <a:solidFill>
                  <a:prstClr val="white"/>
                </a:solidFill>
              </a:rPr>
              <a:t>toutes les collectivités territoriales </a:t>
            </a:r>
            <a:r>
              <a:rPr lang="fr-FR" sz="3600" b="0" dirty="0">
                <a:solidFill>
                  <a:prstClr val="white"/>
                </a:solidFill>
              </a:rPr>
              <a:t>sans restriction en termes de tailles et d’habitants, des </a:t>
            </a:r>
            <a:r>
              <a:rPr lang="fr-FR" sz="3600" dirty="0">
                <a:solidFill>
                  <a:prstClr val="white"/>
                </a:solidFill>
              </a:rPr>
              <a:t>27 Etats Membres </a:t>
            </a:r>
            <a:r>
              <a:rPr lang="fr-FR" sz="3600" b="0" dirty="0">
                <a:solidFill>
                  <a:prstClr val="white"/>
                </a:solidFill>
              </a:rPr>
              <a:t>et des </a:t>
            </a:r>
            <a:r>
              <a:rPr lang="fr-FR" sz="3600" dirty="0">
                <a:solidFill>
                  <a:prstClr val="white"/>
                </a:solidFill>
              </a:rPr>
              <a:t>pays partenaires.</a:t>
            </a:r>
            <a:endParaRPr lang="fr-FR" sz="2801" b="0" dirty="0">
              <a:solidFill>
                <a:prstClr val="white"/>
              </a:solidFill>
            </a:endParaRPr>
          </a:p>
        </p:txBody>
      </p:sp>
      <p:sp>
        <p:nvSpPr>
          <p:cNvPr id="3" name="Rectangle 1">
            <a:extLst>
              <a:ext uri="{FF2B5EF4-FFF2-40B4-BE49-F238E27FC236}">
                <a16:creationId xmlns:a16="http://schemas.microsoft.com/office/drawing/2014/main" id="{9DDF9A3B-AB9C-9D54-4626-128290877C16}"/>
              </a:ext>
            </a:extLst>
          </p:cNvPr>
          <p:cNvSpPr>
            <a:spLocks noChangeArrowheads="1"/>
          </p:cNvSpPr>
          <p:nvPr/>
        </p:nvSpPr>
        <p:spPr bwMode="auto">
          <a:xfrm>
            <a:off x="2" y="-554000"/>
            <a:ext cx="65"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1828755" eaLnBrk="0" fontAlgn="base" hangingPunct="0">
              <a:spcBef>
                <a:spcPct val="0"/>
              </a:spcBef>
              <a:spcAft>
                <a:spcPct val="0"/>
              </a:spcAft>
              <a:defRPr/>
            </a:pPr>
            <a:endParaRPr lang="en-US" altLang="en-US" sz="3600">
              <a:solidFill>
                <a:prstClr val="black"/>
              </a:solidFill>
              <a:latin typeface="Arial" panose="020B0604020202020204" pitchFamily="34" charset="0"/>
            </a:endParaRPr>
          </a:p>
          <a:p>
            <a:pPr defTabSz="1828755" eaLnBrk="0" fontAlgn="base" hangingPunct="0">
              <a:spcBef>
                <a:spcPct val="0"/>
              </a:spcBef>
              <a:spcAft>
                <a:spcPct val="0"/>
              </a:spcAft>
              <a:defRPr/>
            </a:pPr>
            <a:endParaRPr lang="en-US" altLang="en-US" sz="3600">
              <a:solidFill>
                <a:prstClr val="black"/>
              </a:solidFill>
              <a:latin typeface="Arial" panose="020B0604020202020204" pitchFamily="34" charset="0"/>
            </a:endParaRPr>
          </a:p>
        </p:txBody>
      </p:sp>
      <p:pic>
        <p:nvPicPr>
          <p:cNvPr id="1026" name="Picture 2" descr="Eu Flag PNG Transparent Eu Flag.PNG Images. | PlusPNG">
            <a:extLst>
              <a:ext uri="{FF2B5EF4-FFF2-40B4-BE49-F238E27FC236}">
                <a16:creationId xmlns:a16="http://schemas.microsoft.com/office/drawing/2014/main" id="{E329D65F-6DA8-4892-B5B7-2A2F82E324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0873" y="5675129"/>
            <a:ext cx="4739720" cy="332972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B8FB2E8-A50E-4AA1-B06A-6DBC3EA178EF}"/>
              </a:ext>
            </a:extLst>
          </p:cNvPr>
          <p:cNvSpPr txBox="1"/>
          <p:nvPr/>
        </p:nvSpPr>
        <p:spPr>
          <a:xfrm>
            <a:off x="10654748" y="6023115"/>
            <a:ext cx="6301409" cy="2862322"/>
          </a:xfrm>
          <a:prstGeom prst="rect">
            <a:avLst/>
          </a:prstGeom>
          <a:noFill/>
        </p:spPr>
        <p:txBody>
          <a:bodyPr wrap="square" rtlCol="0">
            <a:spAutoFit/>
          </a:bodyPr>
          <a:lstStyle/>
          <a:p>
            <a:pPr defTabSz="914378">
              <a:defRPr/>
            </a:pPr>
            <a:r>
              <a:rPr lang="fr-FR" sz="3600" dirty="0">
                <a:solidFill>
                  <a:prstClr val="black"/>
                </a:solidFill>
                <a:latin typeface="Century Gothic" panose="020B0502020202020204" pitchFamily="34" charset="0"/>
              </a:rPr>
              <a:t>Suisse, Norvège, Albanie, Bosnie-Herzégovine, Monténégro, Macédoine du Nord, Serbie, Ukraine, Moldavie</a:t>
            </a:r>
          </a:p>
        </p:txBody>
      </p:sp>
      <p:sp>
        <p:nvSpPr>
          <p:cNvPr id="7" name="ZoneTexte 6">
            <a:extLst>
              <a:ext uri="{FF2B5EF4-FFF2-40B4-BE49-F238E27FC236}">
                <a16:creationId xmlns:a16="http://schemas.microsoft.com/office/drawing/2014/main" id="{482DF690-1977-47AD-AFD2-5A3ED91E63F9}"/>
              </a:ext>
            </a:extLst>
          </p:cNvPr>
          <p:cNvSpPr txBox="1"/>
          <p:nvPr/>
        </p:nvSpPr>
        <p:spPr>
          <a:xfrm>
            <a:off x="8435915" y="6300113"/>
            <a:ext cx="2107097" cy="1754326"/>
          </a:xfrm>
          <a:prstGeom prst="rect">
            <a:avLst/>
          </a:prstGeom>
          <a:noFill/>
        </p:spPr>
        <p:txBody>
          <a:bodyPr wrap="square" rtlCol="0">
            <a:spAutoFit/>
          </a:bodyPr>
          <a:lstStyle/>
          <a:p>
            <a:pPr defTabSz="914378">
              <a:defRPr/>
            </a:pPr>
            <a:r>
              <a:rPr lang="fr-FR" sz="10800" b="1" dirty="0">
                <a:solidFill>
                  <a:srgbClr val="134095"/>
                </a:solidFill>
                <a:latin typeface="Century Gothic" panose="020B0502020202020204" pitchFamily="34" charset="0"/>
              </a:rPr>
              <a:t>+</a:t>
            </a:r>
          </a:p>
        </p:txBody>
      </p:sp>
      <p:sp>
        <p:nvSpPr>
          <p:cNvPr id="9" name="Ellipse 8">
            <a:extLst>
              <a:ext uri="{FF2B5EF4-FFF2-40B4-BE49-F238E27FC236}">
                <a16:creationId xmlns:a16="http://schemas.microsoft.com/office/drawing/2014/main" id="{C4237650-AEB1-4C1B-A959-25DC05DBD340}"/>
              </a:ext>
            </a:extLst>
          </p:cNvPr>
          <p:cNvSpPr/>
          <p:nvPr/>
        </p:nvSpPr>
        <p:spPr>
          <a:xfrm rot="479753">
            <a:off x="13896729" y="443600"/>
            <a:ext cx="3938040" cy="1725284"/>
          </a:xfrm>
          <a:prstGeom prst="ellipse">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fr-FR" sz="2100" b="1" dirty="0">
                <a:solidFill>
                  <a:prstClr val="white"/>
                </a:solidFill>
                <a:latin typeface="Calibri" panose="020F0502020204030204"/>
              </a:rPr>
              <a:t>En anglais, le terme de « villes » est utilisé &gt; à prendre au sens large d’autorité urbaine</a:t>
            </a:r>
          </a:p>
        </p:txBody>
      </p:sp>
    </p:spTree>
    <p:extLst>
      <p:ext uri="{BB962C8B-B14F-4D97-AF65-F5344CB8AC3E}">
        <p14:creationId xmlns:p14="http://schemas.microsoft.com/office/powerpoint/2010/main" val="409434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4324236-B38E-4A4A-A45C-62031209F8DF}"/>
              </a:ext>
            </a:extLst>
          </p:cNvPr>
          <p:cNvSpPr>
            <a:spLocks noGrp="1"/>
          </p:cNvSpPr>
          <p:nvPr>
            <p:ph type="title"/>
          </p:nvPr>
        </p:nvSpPr>
        <p:spPr/>
        <p:txBody>
          <a:bodyPr/>
          <a:lstStyle/>
          <a:p>
            <a:r>
              <a:rPr lang="fr-FR" noProof="0" dirty="0">
                <a:solidFill>
                  <a:srgbClr val="134095"/>
                </a:solidFill>
              </a:rPr>
              <a:t>Qui est éligible ?</a:t>
            </a:r>
          </a:p>
        </p:txBody>
      </p:sp>
      <p:pic>
        <p:nvPicPr>
          <p:cNvPr id="3074" name="Picture 2" descr="Illustration Vectorielle. Formulaire De Demande D'emploi. Les Gens ...">
            <a:extLst>
              <a:ext uri="{FF2B5EF4-FFF2-40B4-BE49-F238E27FC236}">
                <a16:creationId xmlns:a16="http://schemas.microsoft.com/office/drawing/2014/main" id="{1EFB8B06-1DDF-4292-8C83-0965056FB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30600" y="496393"/>
            <a:ext cx="1571027" cy="1256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D5027EB6-6EEB-48E7-AF95-762E1A78449A}"/>
              </a:ext>
            </a:extLst>
          </p:cNvPr>
          <p:cNvSpPr/>
          <p:nvPr/>
        </p:nvSpPr>
        <p:spPr>
          <a:xfrm>
            <a:off x="838200" y="2628900"/>
            <a:ext cx="6938716"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 City </a:t>
            </a:r>
            <a:r>
              <a:rPr kumimoji="0" lang="fr-FR"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partners</a:t>
            </a:r>
            <a:r>
              <a:rPr kumimoji="0" lang="fr-FR"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4" name="Rectangle 3">
            <a:extLst>
              <a:ext uri="{FF2B5EF4-FFF2-40B4-BE49-F238E27FC236}">
                <a16:creationId xmlns:a16="http://schemas.microsoft.com/office/drawing/2014/main" id="{E6E56EA8-23FF-4DB1-BE88-B2ADC60A3EAA}"/>
              </a:ext>
            </a:extLst>
          </p:cNvPr>
          <p:cNvSpPr/>
          <p:nvPr/>
        </p:nvSpPr>
        <p:spPr>
          <a:xfrm>
            <a:off x="838200" y="4152900"/>
            <a:ext cx="7516091" cy="3539430"/>
          </a:xfrm>
          <a:prstGeom prst="rect">
            <a:avLst/>
          </a:prstGeom>
        </p:spPr>
        <p:txBody>
          <a:bodyPr wrap="square">
            <a:spAutoFit/>
          </a:bodyPr>
          <a:lstStyle/>
          <a:p>
            <a:pPr marL="380990" marR="0" lvl="0" indent="-380990" algn="l" defTabSz="60958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Les collectivités :</a:t>
            </a:r>
            <a:r>
              <a:rPr kumimoji="0" lang="fr-FR"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communes, intercommunalités / Etablissements Publics de Coopération Intercommunales (EPCI : métropoles, agglomérations, communautés de communes, etc.)</a:t>
            </a:r>
          </a:p>
        </p:txBody>
      </p:sp>
      <p:sp>
        <p:nvSpPr>
          <p:cNvPr id="7" name="Rectangle : coins arrondis 6">
            <a:extLst>
              <a:ext uri="{FF2B5EF4-FFF2-40B4-BE49-F238E27FC236}">
                <a16:creationId xmlns:a16="http://schemas.microsoft.com/office/drawing/2014/main" id="{D8C0C09F-B5BC-4444-A260-F2A1C1399B2A}"/>
              </a:ext>
            </a:extLst>
          </p:cNvPr>
          <p:cNvSpPr/>
          <p:nvPr/>
        </p:nvSpPr>
        <p:spPr>
          <a:xfrm>
            <a:off x="9298071" y="2628900"/>
            <a:ext cx="6938716"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 Non-city </a:t>
            </a:r>
            <a:r>
              <a:rPr kumimoji="0" lang="fr-FR"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partners</a:t>
            </a:r>
            <a:r>
              <a:rPr kumimoji="0" lang="fr-FR"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Rectangle 4">
            <a:extLst>
              <a:ext uri="{FF2B5EF4-FFF2-40B4-BE49-F238E27FC236}">
                <a16:creationId xmlns:a16="http://schemas.microsoft.com/office/drawing/2014/main" id="{5A3A42A6-3B71-4B3A-B002-848709EED82D}"/>
              </a:ext>
            </a:extLst>
          </p:cNvPr>
          <p:cNvSpPr/>
          <p:nvPr/>
        </p:nvSpPr>
        <p:spPr>
          <a:xfrm>
            <a:off x="9144000" y="4381500"/>
            <a:ext cx="7086600" cy="4524315"/>
          </a:xfrm>
          <a:prstGeom prst="rect">
            <a:avLst/>
          </a:prstGeom>
        </p:spPr>
        <p:txBody>
          <a:bodyPr wrap="square">
            <a:spAutoFit/>
          </a:bodyPr>
          <a:lstStyle/>
          <a:p>
            <a:pPr marL="380990" marR="0" lvl="0" indent="-380990" algn="l" defTabSz="60958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 autorités locales, régionales et nationales </a:t>
            </a:r>
            <a:r>
              <a:rPr kumimoji="0" lang="fr-FR"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sur les questions urbaines </a:t>
            </a:r>
            <a:r>
              <a:rPr kumimoji="0" lang="fr-FR" sz="3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 départements)</a:t>
            </a:r>
          </a:p>
          <a:p>
            <a:pPr marL="380990" marR="0" lvl="0" indent="-380990" algn="l" defTabSz="60958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 universités et les centres de recherches </a:t>
            </a:r>
            <a:r>
              <a:rPr kumimoji="0" lang="fr-FR"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sur les questions urbaines</a:t>
            </a:r>
          </a:p>
          <a:p>
            <a:pPr marL="380990" marR="0" lvl="0" indent="-380990" algn="l" defTabSz="609585"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 autorités de gestion </a:t>
            </a:r>
            <a:r>
              <a:rPr kumimoji="0" lang="fr-FR"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 la politique de cohésion et des fonds de solidarité de l’UE</a:t>
            </a:r>
          </a:p>
        </p:txBody>
      </p:sp>
      <p:sp>
        <p:nvSpPr>
          <p:cNvPr id="9" name="Ellipse 8">
            <a:extLst>
              <a:ext uri="{FF2B5EF4-FFF2-40B4-BE49-F238E27FC236}">
                <a16:creationId xmlns:a16="http://schemas.microsoft.com/office/drawing/2014/main" id="{31AD953F-1C35-435F-AD5E-B8975CF3F669}"/>
              </a:ext>
            </a:extLst>
          </p:cNvPr>
          <p:cNvSpPr/>
          <p:nvPr/>
        </p:nvSpPr>
        <p:spPr>
          <a:xfrm rot="519683">
            <a:off x="15499308" y="3242614"/>
            <a:ext cx="2812603" cy="1124062"/>
          </a:xfrm>
          <a:prstGeom prst="ellipse">
            <a:avLst/>
          </a:prstGeom>
          <a:solidFill>
            <a:srgbClr val="A7BCE3"/>
          </a:solidFill>
          <a:ln>
            <a:solidFill>
              <a:srgbClr val="A7B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seul par réseau</a:t>
            </a:r>
          </a:p>
        </p:txBody>
      </p:sp>
    </p:spTree>
    <p:extLst>
      <p:ext uri="{BB962C8B-B14F-4D97-AF65-F5344CB8AC3E}">
        <p14:creationId xmlns:p14="http://schemas.microsoft.com/office/powerpoint/2010/main" val="1989267424"/>
      </p:ext>
    </p:extLst>
  </p:cSld>
  <p:clrMapOvr>
    <a:masterClrMapping/>
  </p:clrMapOvr>
</p:sld>
</file>

<file path=ppt/theme/theme1.xml><?xml version="1.0" encoding="utf-8"?>
<a:theme xmlns:a="http://schemas.openxmlformats.org/drawingml/2006/main" name="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10.xml><?xml version="1.0" encoding="utf-8"?>
<a:theme xmlns:a="http://schemas.openxmlformats.org/drawingml/2006/main" name="4_EUI CONTENT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INSPIRATION _ OK - 1" id="{27DA516B-0953-DD4B-8765-DC87BFFBAAD8}" vid="{02DC8EA8-0736-BF4E-A88E-2FE8AA819215}"/>
    </a:ext>
  </a:extLst>
</a:theme>
</file>

<file path=ppt/theme/theme11.xml><?xml version="1.0" encoding="utf-8"?>
<a:theme xmlns:a="http://schemas.openxmlformats.org/drawingml/2006/main" name="3_EUI CONTENT SLIDES">
  <a:themeElements>
    <a:clrScheme name="EUI - TEMPLATE">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I - POWERPOINT TEMPLATE - INSPIRATION _ OK - 1" id="{27DA516B-0953-DD4B-8765-DC87BFFBAAD8}" vid="{02DC8EA8-0736-BF4E-A88E-2FE8AA819215}"/>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3.xml><?xml version="1.0" encoding="utf-8"?>
<a:theme xmlns:a="http://schemas.openxmlformats.org/drawingml/2006/main" name="3_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4.xml><?xml version="1.0" encoding="utf-8"?>
<a:theme xmlns:a="http://schemas.openxmlformats.org/drawingml/2006/main" name="EUI CONTENT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UI CONTENT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UI - TITLE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EUI-URBACT SIMPLIFIED Skylin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CFC461B8-7B09-1248-B284-18C6137CFA65}"/>
    </a:ext>
  </a:extLst>
</a:theme>
</file>

<file path=ppt/theme/theme8.xml><?xml version="1.0" encoding="utf-8"?>
<a:theme xmlns:a="http://schemas.openxmlformats.org/drawingml/2006/main" name="2_EUI CONTENT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EUI-URBACT neutr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B08DF121-684D-BE43-9940-F15A905F0D1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9b9b01-a41b-4cdd-ba34-21bb9c415350">
      <Terms xmlns="http://schemas.microsoft.com/office/infopath/2007/PartnerControls"/>
    </lcf76f155ced4ddcb4097134ff3c332f>
    <TaxCatchAll xmlns="150bf796-665d-42d8-bec5-8541ade975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D7CDCA61137D46922835CA98C0641D" ma:contentTypeVersion="18" ma:contentTypeDescription="Create a new document." ma:contentTypeScope="" ma:versionID="52f3e0bdd23740c4921d8009fef2c7ea">
  <xsd:schema xmlns:xsd="http://www.w3.org/2001/XMLSchema" xmlns:xs="http://www.w3.org/2001/XMLSchema" xmlns:p="http://schemas.microsoft.com/office/2006/metadata/properties" xmlns:ns2="b29b9b01-a41b-4cdd-ba34-21bb9c415350" xmlns:ns3="150bf796-665d-42d8-bec5-8541ade97521" targetNamespace="http://schemas.microsoft.com/office/2006/metadata/properties" ma:root="true" ma:fieldsID="fb46af665218fa672c7cf81ecb21bd73" ns2:_="" ns3:_="">
    <xsd:import namespace="b29b9b01-a41b-4cdd-ba34-21bb9c415350"/>
    <xsd:import namespace="150bf796-665d-42d8-bec5-8541ade975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LengthInSeconds" minOccurs="0"/>
                <xsd:element ref="ns2:MediaServiceLocation"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9b01-a41b-4cdd-ba34-21bb9c4153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0bf796-665d-42d8-bec5-8541ade97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526a6e4-9c73-4189-a5af-884867bc9b5b}" ma:internalName="TaxCatchAll" ma:showField="CatchAllData" ma:web="150bf796-665d-42d8-bec5-8541ade97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F9D3AA-D774-4912-ACBE-41EDCD34A1A4}">
  <ds:schemaRefs>
    <ds:schemaRef ds:uri="150bf796-665d-42d8-bec5-8541ade97521"/>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b29b9b01-a41b-4cdd-ba34-21bb9c415350"/>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7DE7FF24-5094-4BF8-BDD3-C089FD66BBAD}">
  <ds:schemaRefs>
    <ds:schemaRef ds:uri="http://schemas.microsoft.com/sharepoint/v3/contenttype/forms"/>
  </ds:schemaRefs>
</ds:datastoreItem>
</file>

<file path=customXml/itemProps3.xml><?xml version="1.0" encoding="utf-8"?>
<ds:datastoreItem xmlns:ds="http://schemas.openxmlformats.org/officeDocument/2006/customXml" ds:itemID="{B2532D4D-DD85-41BA-B31D-3296AE2B8E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9b01-a41b-4cdd-ba34-21bb9c415350"/>
    <ds:schemaRef ds:uri="150bf796-665d-42d8-bec5-8541ade975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2021</TotalTime>
  <Words>3574</Words>
  <Application>Microsoft Office PowerPoint</Application>
  <PresentationFormat>Personnalisé</PresentationFormat>
  <Paragraphs>413</Paragraphs>
  <Slides>42</Slides>
  <Notes>12</Notes>
  <HiddenSlides>1</HiddenSlides>
  <MMClips>0</MMClips>
  <ScaleCrop>false</ScaleCrop>
  <HeadingPairs>
    <vt:vector size="6" baseType="variant">
      <vt:variant>
        <vt:lpstr>Polices utilisées</vt:lpstr>
      </vt:variant>
      <vt:variant>
        <vt:i4>12</vt:i4>
      </vt:variant>
      <vt:variant>
        <vt:lpstr>Thème</vt:lpstr>
      </vt:variant>
      <vt:variant>
        <vt:i4>11</vt:i4>
      </vt:variant>
      <vt:variant>
        <vt:lpstr>Titres des diapositives</vt:lpstr>
      </vt:variant>
      <vt:variant>
        <vt:i4>42</vt:i4>
      </vt:variant>
    </vt:vector>
  </HeadingPairs>
  <TitlesOfParts>
    <vt:vector size="65" baseType="lpstr">
      <vt:lpstr>Calibri Light</vt:lpstr>
      <vt:lpstr>Times New Roman</vt:lpstr>
      <vt:lpstr>Century Gothic</vt:lpstr>
      <vt:lpstr>Adelle Sans Extrabold</vt:lpstr>
      <vt:lpstr>Ubuntu</vt:lpstr>
      <vt:lpstr>Core Sans C 55 Medium</vt:lpstr>
      <vt:lpstr>Arial</vt:lpstr>
      <vt:lpstr>Ubuntu Light</vt:lpstr>
      <vt:lpstr>Tahoma</vt:lpstr>
      <vt:lpstr>Wingdings</vt:lpstr>
      <vt:lpstr>.PingFang SC Regular</vt:lpstr>
      <vt:lpstr>Calibri</vt:lpstr>
      <vt:lpstr>URBACT</vt:lpstr>
      <vt:lpstr>2_URBACT</vt:lpstr>
      <vt:lpstr>3_URBACT</vt:lpstr>
      <vt:lpstr>EUI CONTENT SLIDES</vt:lpstr>
      <vt:lpstr>1_EUI CONTENT SLIDES</vt:lpstr>
      <vt:lpstr>1_EUI - TITLE SLIDES</vt:lpstr>
      <vt:lpstr>1_EUI-URBACT SIMPLIFIED Skyline slide</vt:lpstr>
      <vt:lpstr>2_EUI CONTENT SLIDES</vt:lpstr>
      <vt:lpstr>EUI-URBACT neutral slide</vt:lpstr>
      <vt:lpstr>4_EUI CONTENT SLIDES</vt:lpstr>
      <vt:lpstr>3_EUI CONTENT SLIDES</vt:lpstr>
      <vt:lpstr>Présentation PowerPoint</vt:lpstr>
      <vt:lpstr>Présentation PowerPoint</vt:lpstr>
      <vt:lpstr>Présentation PowerPoint</vt:lpstr>
      <vt:lpstr>Présentation PowerPoint</vt:lpstr>
      <vt:lpstr>Présentation PowerPoint</vt:lpstr>
      <vt:lpstr>Gouvernance</vt:lpstr>
      <vt:lpstr>Présentation PowerPoint</vt:lpstr>
      <vt:lpstr>URBACT, c’est pour qui ?</vt:lpstr>
      <vt:lpstr>Qui est éligible ?</vt:lpstr>
      <vt:lpstr>Présentation PowerPoint</vt:lpstr>
      <vt:lpstr>Quel est le parcours ?</vt:lpstr>
      <vt:lpstr>Quelles thématiques ?</vt:lpstr>
      <vt:lpstr>Quel est le cofinancement ?</vt:lpstr>
      <vt:lpstr>Quel est le cofinancement ?</vt:lpstr>
      <vt:lpstr>URBACT propose une méthode et des outils </vt:lpstr>
      <vt:lpstr>URBACT, pourquoi participer ?</vt:lpstr>
      <vt:lpstr>Exemples - Réseaux de planification d’actions</vt:lpstr>
      <vt:lpstr>Exemples - Réseaux de planification d’actions</vt:lpstr>
      <vt:lpstr>Exemples - Réseaux de planification d’actions</vt:lpstr>
      <vt:lpstr>Appel à Réseaux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City-to-City Exchanges : quel type de soutien ?</vt:lpstr>
      <vt:lpstr>City-to-City Exchanges : quel type de soutien ?</vt:lpstr>
      <vt:lpstr>City-to-City Exchanges : quel type de soutien ?</vt:lpstr>
      <vt:lpstr>Présentation PowerPoint</vt:lpstr>
      <vt:lpstr>City-to-City Exchanges : comment participer ? </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PPT Convention des maires</dc:title>
  <dc:creator>SPECQ Tanguy (COMM-MARSEILLE)</dc:creator>
  <cp:lastModifiedBy>PIGNARRE Lauryn</cp:lastModifiedBy>
  <cp:revision>73</cp:revision>
  <dcterms:created xsi:type="dcterms:W3CDTF">2006-08-16T00:00:00Z</dcterms:created>
  <dcterms:modified xsi:type="dcterms:W3CDTF">2026-03-05T10:40:48Z</dcterms:modified>
  <dc:identifier>DAGVJiPS_SY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0x01010021D7CDCA61137D46922835CA98C0641D</vt:lpwstr>
  </property>
  <property fmtid="{D5CDD505-2E9C-101B-9397-08002B2CF9AE}" pid="3" name="MSIP_Label_6bd9ddd1-4d20-43f6-abfa-fc3c07406f94_Enabled">
    <vt:lpwstr>true</vt:lpwstr>
  </property>
  <property fmtid="{D5CDD505-2E9C-101B-9397-08002B2CF9AE}" pid="4" name="MSIP_Label_6bd9ddd1-4d20-43f6-abfa-fc3c07406f94_SetDate">
    <vt:lpwstr>2025-11-07T14:47:28Z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d1a5f835-c533-4479-97a0-4c0b0f0943c5</vt:lpwstr>
  </property>
  <property fmtid="{D5CDD505-2E9C-101B-9397-08002B2CF9AE}" pid="9" name="MSIP_Label_6bd9ddd1-4d20-43f6-abfa-fc3c07406f94_ContentBits">
    <vt:lpwstr>0</vt:lpwstr>
  </property>
  <property fmtid="{D5CDD505-2E9C-101B-9397-08002B2CF9AE}" pid="10" name="MSIP_Label_6bd9ddd1-4d20-43f6-abfa-fc3c07406f94_Tag">
    <vt:lpwstr>10, 3, 0, 2</vt:lpwstr>
  </property>
  <property fmtid="{D5CDD505-2E9C-101B-9397-08002B2CF9AE}" pid="11" name="MediaServiceImageTags">
    <vt:lpwstr/>
  </property>
</Properties>
</file>